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4"/>
  </p:sldMasterIdLst>
  <p:notesMasterIdLst>
    <p:notesMasterId r:id="rId23"/>
  </p:notesMasterIdLst>
  <p:sldIdLst>
    <p:sldId id="256" r:id="rId5"/>
    <p:sldId id="258" r:id="rId6"/>
    <p:sldId id="264" r:id="rId7"/>
    <p:sldId id="304" r:id="rId8"/>
    <p:sldId id="305" r:id="rId9"/>
    <p:sldId id="308" r:id="rId10"/>
    <p:sldId id="306" r:id="rId11"/>
    <p:sldId id="314" r:id="rId12"/>
    <p:sldId id="309" r:id="rId13"/>
    <p:sldId id="319" r:id="rId14"/>
    <p:sldId id="320" r:id="rId15"/>
    <p:sldId id="321" r:id="rId16"/>
    <p:sldId id="310" r:id="rId17"/>
    <p:sldId id="259" r:id="rId18"/>
    <p:sldId id="323" r:id="rId19"/>
    <p:sldId id="313" r:id="rId20"/>
    <p:sldId id="315" r:id="rId21"/>
    <p:sldId id="317" r:id="rId22"/>
  </p:sldIdLst>
  <p:sldSz cx="9144000" cy="5143500" type="screen16x9"/>
  <p:notesSz cx="6858000" cy="9144000"/>
  <p:embeddedFontLst>
    <p:embeddedFont>
      <p:font typeface="Comfortaa" panose="020B0604020202020204" charset="0"/>
      <p:regular r:id="rId24"/>
      <p:bold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Orbitron" panose="020B0604020202020204" charset="0"/>
      <p:regular r:id="rId30"/>
      <p:bold r:id="rId31"/>
    </p:embeddedFont>
    <p:embeddedFont>
      <p:font typeface="Orbitron Regular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847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E97FD-8955-443D-FAC2-E08EF464D6AC}" v="1654" dt="2021-09-09T15:13:57.723"/>
    <p1510:client id="{AFF81488-75EA-3BE4-9B24-74B12CC74E68}" v="427" dt="2021-09-08T13:43:50.363"/>
    <p1510:client id="{E929463C-AED1-7ADC-7B11-FF3AE35CF271}" v="1225" dt="2021-09-09T09:42:20.795"/>
  </p1510:revLst>
</p1510:revInfo>
</file>

<file path=ppt/tableStyles.xml><?xml version="1.0" encoding="utf-8"?>
<a:tblStyleLst xmlns:a="http://schemas.openxmlformats.org/drawingml/2006/main" def="{F546292C-417E-4C5D-8A07-211FCB00AF2F}">
  <a:tblStyle styleId="{F546292C-417E-4C5D-8A07-211FCB00AF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87D436-4786-463B-82B9-BF0F18253CD1}" type="doc">
      <dgm:prSet loTypeId="urn:microsoft.com/office/officeart/2005/8/layout/process1" loCatId="process" qsTypeId="urn:microsoft.com/office/officeart/2005/8/quickstyle/3d5" qsCatId="3D" csTypeId="urn:microsoft.com/office/officeart/2005/8/colors/accent1_2" csCatId="accent1" phldr="1"/>
      <dgm:spPr/>
    </dgm:pt>
    <dgm:pt modelId="{6ECE899E-AE92-458A-8BDC-D02C0C855DE3}">
      <dgm:prSet phldrT="[Texto]" custT="1"/>
      <dgm:spPr/>
      <dgm:t>
        <a:bodyPr/>
        <a:lstStyle/>
        <a:p>
          <a:r>
            <a:rPr lang="en-US" sz="1400" dirty="0"/>
            <a:t>Filter numerical variables &gt; 0.1 correlation (144 to 24)</a:t>
          </a:r>
        </a:p>
      </dgm:t>
    </dgm:pt>
    <dgm:pt modelId="{A35A08F4-8974-4DEF-9D5C-47E7AED74B05}" type="parTrans" cxnId="{5E508F5D-9055-47A8-A131-F11F20ACE095}">
      <dgm:prSet/>
      <dgm:spPr/>
      <dgm:t>
        <a:bodyPr/>
        <a:lstStyle/>
        <a:p>
          <a:endParaRPr lang="en-US"/>
        </a:p>
      </dgm:t>
    </dgm:pt>
    <dgm:pt modelId="{EDE9A8F3-3940-469F-9958-00B16C700E6D}" type="sibTrans" cxnId="{5E508F5D-9055-47A8-A131-F11F20ACE095}">
      <dgm:prSet/>
      <dgm:spPr/>
      <dgm:t>
        <a:bodyPr/>
        <a:lstStyle/>
        <a:p>
          <a:endParaRPr lang="en-US"/>
        </a:p>
      </dgm:t>
    </dgm:pt>
    <dgm:pt modelId="{7CF0A315-E508-4DBC-9834-D41C5A28494D}">
      <dgm:prSet phldrT="[Texto]" custT="1"/>
      <dgm:spPr/>
      <dgm:t>
        <a:bodyPr/>
        <a:lstStyle/>
        <a:p>
          <a:r>
            <a:rPr lang="en-US" sz="1400" dirty="0"/>
            <a:t>Drop features that generates multicollinearity (24 to 5)</a:t>
          </a:r>
        </a:p>
      </dgm:t>
    </dgm:pt>
    <dgm:pt modelId="{A951AE6D-E646-48E1-8EB6-FD5B4928EFF6}" type="parTrans" cxnId="{34492D0A-6C9A-4864-9D99-7AAA635305AF}">
      <dgm:prSet/>
      <dgm:spPr/>
      <dgm:t>
        <a:bodyPr/>
        <a:lstStyle/>
        <a:p>
          <a:endParaRPr lang="en-US"/>
        </a:p>
      </dgm:t>
    </dgm:pt>
    <dgm:pt modelId="{028B9DD7-52AA-4269-A354-0314B2494B5B}" type="sibTrans" cxnId="{34492D0A-6C9A-4864-9D99-7AAA635305AF}">
      <dgm:prSet/>
      <dgm:spPr/>
      <dgm:t>
        <a:bodyPr/>
        <a:lstStyle/>
        <a:p>
          <a:endParaRPr lang="en-US"/>
        </a:p>
      </dgm:t>
    </dgm:pt>
    <dgm:pt modelId="{2779E625-05E4-493B-9A82-6A2DEFF392C8}">
      <dgm:prSet phldrT="[Texto]" custT="1"/>
      <dgm:spPr/>
      <dgm:t>
        <a:bodyPr/>
        <a:lstStyle/>
        <a:p>
          <a:r>
            <a:rPr lang="en-US" sz="1400" dirty="0"/>
            <a:t>Perform X-Y and Train Test Split</a:t>
          </a:r>
        </a:p>
      </dgm:t>
    </dgm:pt>
    <dgm:pt modelId="{B3025704-AB8F-43F1-A56A-BB18DEA9F90A}" type="parTrans" cxnId="{8AA840EF-718F-48D9-A65D-DF9812E085E6}">
      <dgm:prSet/>
      <dgm:spPr/>
      <dgm:t>
        <a:bodyPr/>
        <a:lstStyle/>
        <a:p>
          <a:endParaRPr lang="en-US"/>
        </a:p>
      </dgm:t>
    </dgm:pt>
    <dgm:pt modelId="{528BEF98-818A-491C-B2EB-7F0216AB7A0E}" type="sibTrans" cxnId="{8AA840EF-718F-48D9-A65D-DF9812E085E6}">
      <dgm:prSet/>
      <dgm:spPr/>
      <dgm:t>
        <a:bodyPr/>
        <a:lstStyle/>
        <a:p>
          <a:endParaRPr lang="en-US"/>
        </a:p>
      </dgm:t>
    </dgm:pt>
    <dgm:pt modelId="{42CCFB0F-EF6B-4F7E-BD92-5C0047049024}">
      <dgm:prSet phldrT="[Texto]" custT="1"/>
      <dgm:spPr/>
      <dgm:t>
        <a:bodyPr/>
        <a:lstStyle/>
        <a:p>
          <a:r>
            <a:rPr lang="en-US" sz="1400" dirty="0"/>
            <a:t>Fill </a:t>
          </a:r>
          <a:r>
            <a:rPr lang="en-US" sz="1400" dirty="0" err="1"/>
            <a:t>NaN</a:t>
          </a:r>
          <a:r>
            <a:rPr lang="en-US" sz="1400" dirty="0"/>
            <a:t> values and scale all the variables</a:t>
          </a:r>
        </a:p>
      </dgm:t>
    </dgm:pt>
    <dgm:pt modelId="{59CF65D6-1CD5-4451-9F0B-112BAADC6FA0}" type="parTrans" cxnId="{A67E1F53-108D-448D-9CE6-0425D55E4089}">
      <dgm:prSet/>
      <dgm:spPr/>
      <dgm:t>
        <a:bodyPr/>
        <a:lstStyle/>
        <a:p>
          <a:endParaRPr lang="en-US"/>
        </a:p>
      </dgm:t>
    </dgm:pt>
    <dgm:pt modelId="{9CDD65E8-24B5-4ADC-88D1-23B2802731F9}" type="sibTrans" cxnId="{A67E1F53-108D-448D-9CE6-0425D55E4089}">
      <dgm:prSet/>
      <dgm:spPr/>
      <dgm:t>
        <a:bodyPr/>
        <a:lstStyle/>
        <a:p>
          <a:endParaRPr lang="en-US"/>
        </a:p>
      </dgm:t>
    </dgm:pt>
    <dgm:pt modelId="{07930A28-93B1-4960-9422-32DA035F9B28}" type="pres">
      <dgm:prSet presAssocID="{0087D436-4786-463B-82B9-BF0F18253CD1}" presName="Name0" presStyleCnt="0">
        <dgm:presLayoutVars>
          <dgm:dir/>
          <dgm:resizeHandles val="exact"/>
        </dgm:presLayoutVars>
      </dgm:prSet>
      <dgm:spPr/>
    </dgm:pt>
    <dgm:pt modelId="{5EC9752B-8951-41E1-9A44-D53AE97EA6C0}" type="pres">
      <dgm:prSet presAssocID="{6ECE899E-AE92-458A-8BDC-D02C0C855DE3}" presName="node" presStyleLbl="node1" presStyleIdx="0" presStyleCnt="4">
        <dgm:presLayoutVars>
          <dgm:bulletEnabled val="1"/>
        </dgm:presLayoutVars>
      </dgm:prSet>
      <dgm:spPr/>
    </dgm:pt>
    <dgm:pt modelId="{65B82ED8-E100-4EB3-A0DD-7B8B5C5FD45F}" type="pres">
      <dgm:prSet presAssocID="{EDE9A8F3-3940-469F-9958-00B16C700E6D}" presName="sibTrans" presStyleLbl="sibTrans2D1" presStyleIdx="0" presStyleCnt="3"/>
      <dgm:spPr/>
    </dgm:pt>
    <dgm:pt modelId="{A7EB0A6B-3125-482C-8CDD-4BBD8176D745}" type="pres">
      <dgm:prSet presAssocID="{EDE9A8F3-3940-469F-9958-00B16C700E6D}" presName="connectorText" presStyleLbl="sibTrans2D1" presStyleIdx="0" presStyleCnt="3"/>
      <dgm:spPr/>
    </dgm:pt>
    <dgm:pt modelId="{E3C9BAF3-F8DD-4319-8708-D9345441442F}" type="pres">
      <dgm:prSet presAssocID="{7CF0A315-E508-4DBC-9834-D41C5A28494D}" presName="node" presStyleLbl="node1" presStyleIdx="1" presStyleCnt="4">
        <dgm:presLayoutVars>
          <dgm:bulletEnabled val="1"/>
        </dgm:presLayoutVars>
      </dgm:prSet>
      <dgm:spPr/>
    </dgm:pt>
    <dgm:pt modelId="{F366038C-4C79-4270-85EC-03F0E438649A}" type="pres">
      <dgm:prSet presAssocID="{028B9DD7-52AA-4269-A354-0314B2494B5B}" presName="sibTrans" presStyleLbl="sibTrans2D1" presStyleIdx="1" presStyleCnt="3"/>
      <dgm:spPr/>
    </dgm:pt>
    <dgm:pt modelId="{0741DA76-B6CA-479B-9905-FB3FA920B5A4}" type="pres">
      <dgm:prSet presAssocID="{028B9DD7-52AA-4269-A354-0314B2494B5B}" presName="connectorText" presStyleLbl="sibTrans2D1" presStyleIdx="1" presStyleCnt="3"/>
      <dgm:spPr/>
    </dgm:pt>
    <dgm:pt modelId="{92020F72-82D0-4FB9-9874-BABA6FE397B5}" type="pres">
      <dgm:prSet presAssocID="{2779E625-05E4-493B-9A82-6A2DEFF392C8}" presName="node" presStyleLbl="node1" presStyleIdx="2" presStyleCnt="4">
        <dgm:presLayoutVars>
          <dgm:bulletEnabled val="1"/>
        </dgm:presLayoutVars>
      </dgm:prSet>
      <dgm:spPr/>
    </dgm:pt>
    <dgm:pt modelId="{130D8942-C050-41F6-BC82-39B065E986BC}" type="pres">
      <dgm:prSet presAssocID="{528BEF98-818A-491C-B2EB-7F0216AB7A0E}" presName="sibTrans" presStyleLbl="sibTrans2D1" presStyleIdx="2" presStyleCnt="3"/>
      <dgm:spPr/>
    </dgm:pt>
    <dgm:pt modelId="{C20BF0EC-C82E-4A78-8890-4F8397312FD5}" type="pres">
      <dgm:prSet presAssocID="{528BEF98-818A-491C-B2EB-7F0216AB7A0E}" presName="connectorText" presStyleLbl="sibTrans2D1" presStyleIdx="2" presStyleCnt="3"/>
      <dgm:spPr/>
    </dgm:pt>
    <dgm:pt modelId="{724F7449-92DC-47F1-BB89-07B7624F1A07}" type="pres">
      <dgm:prSet presAssocID="{42CCFB0F-EF6B-4F7E-BD92-5C0047049024}" presName="node" presStyleLbl="node1" presStyleIdx="3" presStyleCnt="4">
        <dgm:presLayoutVars>
          <dgm:bulletEnabled val="1"/>
        </dgm:presLayoutVars>
      </dgm:prSet>
      <dgm:spPr/>
    </dgm:pt>
  </dgm:ptLst>
  <dgm:cxnLst>
    <dgm:cxn modelId="{03E23407-598F-4070-9D65-2AB34BBE857E}" type="presOf" srcId="{528BEF98-818A-491C-B2EB-7F0216AB7A0E}" destId="{C20BF0EC-C82E-4A78-8890-4F8397312FD5}" srcOrd="1" destOrd="0" presId="urn:microsoft.com/office/officeart/2005/8/layout/process1"/>
    <dgm:cxn modelId="{34492D0A-6C9A-4864-9D99-7AAA635305AF}" srcId="{0087D436-4786-463B-82B9-BF0F18253CD1}" destId="{7CF0A315-E508-4DBC-9834-D41C5A28494D}" srcOrd="1" destOrd="0" parTransId="{A951AE6D-E646-48E1-8EB6-FD5B4928EFF6}" sibTransId="{028B9DD7-52AA-4269-A354-0314B2494B5B}"/>
    <dgm:cxn modelId="{1F096C21-F475-4AD5-B687-BA69AB05AC1D}" type="presOf" srcId="{EDE9A8F3-3940-469F-9958-00B16C700E6D}" destId="{65B82ED8-E100-4EB3-A0DD-7B8B5C5FD45F}" srcOrd="0" destOrd="0" presId="urn:microsoft.com/office/officeart/2005/8/layout/process1"/>
    <dgm:cxn modelId="{AFC0E92A-5608-4D1C-8289-9C95091B998F}" type="presOf" srcId="{0087D436-4786-463B-82B9-BF0F18253CD1}" destId="{07930A28-93B1-4960-9422-32DA035F9B28}" srcOrd="0" destOrd="0" presId="urn:microsoft.com/office/officeart/2005/8/layout/process1"/>
    <dgm:cxn modelId="{8C180030-25E7-4260-A619-9BB45CB780D2}" type="presOf" srcId="{6ECE899E-AE92-458A-8BDC-D02C0C855DE3}" destId="{5EC9752B-8951-41E1-9A44-D53AE97EA6C0}" srcOrd="0" destOrd="0" presId="urn:microsoft.com/office/officeart/2005/8/layout/process1"/>
    <dgm:cxn modelId="{C659BF3A-5AFD-4D54-8F35-E8B164E609C6}" type="presOf" srcId="{7CF0A315-E508-4DBC-9834-D41C5A28494D}" destId="{E3C9BAF3-F8DD-4319-8708-D9345441442F}" srcOrd="0" destOrd="0" presId="urn:microsoft.com/office/officeart/2005/8/layout/process1"/>
    <dgm:cxn modelId="{5E508F5D-9055-47A8-A131-F11F20ACE095}" srcId="{0087D436-4786-463B-82B9-BF0F18253CD1}" destId="{6ECE899E-AE92-458A-8BDC-D02C0C855DE3}" srcOrd="0" destOrd="0" parTransId="{A35A08F4-8974-4DEF-9D5C-47E7AED74B05}" sibTransId="{EDE9A8F3-3940-469F-9958-00B16C700E6D}"/>
    <dgm:cxn modelId="{F1066066-343A-44BA-A226-97BB775C9E99}" type="presOf" srcId="{528BEF98-818A-491C-B2EB-7F0216AB7A0E}" destId="{130D8942-C050-41F6-BC82-39B065E986BC}" srcOrd="0" destOrd="0" presId="urn:microsoft.com/office/officeart/2005/8/layout/process1"/>
    <dgm:cxn modelId="{A67E1F53-108D-448D-9CE6-0425D55E4089}" srcId="{0087D436-4786-463B-82B9-BF0F18253CD1}" destId="{42CCFB0F-EF6B-4F7E-BD92-5C0047049024}" srcOrd="3" destOrd="0" parTransId="{59CF65D6-1CD5-4451-9F0B-112BAADC6FA0}" sibTransId="{9CDD65E8-24B5-4ADC-88D1-23B2802731F9}"/>
    <dgm:cxn modelId="{C1C3555A-94F6-40E1-88F9-F4579A3ECFFE}" type="presOf" srcId="{42CCFB0F-EF6B-4F7E-BD92-5C0047049024}" destId="{724F7449-92DC-47F1-BB89-07B7624F1A07}" srcOrd="0" destOrd="0" presId="urn:microsoft.com/office/officeart/2005/8/layout/process1"/>
    <dgm:cxn modelId="{1FDA0388-04A3-46FE-B750-DF1196B77A08}" type="presOf" srcId="{028B9DD7-52AA-4269-A354-0314B2494B5B}" destId="{F366038C-4C79-4270-85EC-03F0E438649A}" srcOrd="0" destOrd="0" presId="urn:microsoft.com/office/officeart/2005/8/layout/process1"/>
    <dgm:cxn modelId="{39B82EC5-F397-434B-AC73-37FDAF0E09B6}" type="presOf" srcId="{EDE9A8F3-3940-469F-9958-00B16C700E6D}" destId="{A7EB0A6B-3125-482C-8CDD-4BBD8176D745}" srcOrd="1" destOrd="0" presId="urn:microsoft.com/office/officeart/2005/8/layout/process1"/>
    <dgm:cxn modelId="{F2EED7DE-088A-4C35-B9DB-79A7A15531DF}" type="presOf" srcId="{2779E625-05E4-493B-9A82-6A2DEFF392C8}" destId="{92020F72-82D0-4FB9-9874-BABA6FE397B5}" srcOrd="0" destOrd="0" presId="urn:microsoft.com/office/officeart/2005/8/layout/process1"/>
    <dgm:cxn modelId="{8AA840EF-718F-48D9-A65D-DF9812E085E6}" srcId="{0087D436-4786-463B-82B9-BF0F18253CD1}" destId="{2779E625-05E4-493B-9A82-6A2DEFF392C8}" srcOrd="2" destOrd="0" parTransId="{B3025704-AB8F-43F1-A56A-BB18DEA9F90A}" sibTransId="{528BEF98-818A-491C-B2EB-7F0216AB7A0E}"/>
    <dgm:cxn modelId="{16BA87F5-3461-45AF-9072-0DC6B2F8469A}" type="presOf" srcId="{028B9DD7-52AA-4269-A354-0314B2494B5B}" destId="{0741DA76-B6CA-479B-9905-FB3FA920B5A4}" srcOrd="1" destOrd="0" presId="urn:microsoft.com/office/officeart/2005/8/layout/process1"/>
    <dgm:cxn modelId="{312F013A-12E6-4779-98C3-8D8C1AEF4D50}" type="presParOf" srcId="{07930A28-93B1-4960-9422-32DA035F9B28}" destId="{5EC9752B-8951-41E1-9A44-D53AE97EA6C0}" srcOrd="0" destOrd="0" presId="urn:microsoft.com/office/officeart/2005/8/layout/process1"/>
    <dgm:cxn modelId="{449EFAF7-4F82-4EE6-BBC9-FB7B9FA4B80C}" type="presParOf" srcId="{07930A28-93B1-4960-9422-32DA035F9B28}" destId="{65B82ED8-E100-4EB3-A0DD-7B8B5C5FD45F}" srcOrd="1" destOrd="0" presId="urn:microsoft.com/office/officeart/2005/8/layout/process1"/>
    <dgm:cxn modelId="{E2C31B83-39CD-4A06-BBF8-C14B692FCCB7}" type="presParOf" srcId="{65B82ED8-E100-4EB3-A0DD-7B8B5C5FD45F}" destId="{A7EB0A6B-3125-482C-8CDD-4BBD8176D745}" srcOrd="0" destOrd="0" presId="urn:microsoft.com/office/officeart/2005/8/layout/process1"/>
    <dgm:cxn modelId="{F8EAD573-0439-45BB-AD47-611934230F4B}" type="presParOf" srcId="{07930A28-93B1-4960-9422-32DA035F9B28}" destId="{E3C9BAF3-F8DD-4319-8708-D9345441442F}" srcOrd="2" destOrd="0" presId="urn:microsoft.com/office/officeart/2005/8/layout/process1"/>
    <dgm:cxn modelId="{3F4059BA-D9CF-451B-BD7A-6D8E4A1656BA}" type="presParOf" srcId="{07930A28-93B1-4960-9422-32DA035F9B28}" destId="{F366038C-4C79-4270-85EC-03F0E438649A}" srcOrd="3" destOrd="0" presId="urn:microsoft.com/office/officeart/2005/8/layout/process1"/>
    <dgm:cxn modelId="{ECB7B260-E3FD-4FC0-9132-FBCCE487D2C2}" type="presParOf" srcId="{F366038C-4C79-4270-85EC-03F0E438649A}" destId="{0741DA76-B6CA-479B-9905-FB3FA920B5A4}" srcOrd="0" destOrd="0" presId="urn:microsoft.com/office/officeart/2005/8/layout/process1"/>
    <dgm:cxn modelId="{7F813B03-A336-42F5-B352-2DE6A857729B}" type="presParOf" srcId="{07930A28-93B1-4960-9422-32DA035F9B28}" destId="{92020F72-82D0-4FB9-9874-BABA6FE397B5}" srcOrd="4" destOrd="0" presId="urn:microsoft.com/office/officeart/2005/8/layout/process1"/>
    <dgm:cxn modelId="{81C09112-F841-4A88-8093-E4232E0D2D61}" type="presParOf" srcId="{07930A28-93B1-4960-9422-32DA035F9B28}" destId="{130D8942-C050-41F6-BC82-39B065E986BC}" srcOrd="5" destOrd="0" presId="urn:microsoft.com/office/officeart/2005/8/layout/process1"/>
    <dgm:cxn modelId="{4DC2DD79-B50B-49FB-A326-C9546BB08082}" type="presParOf" srcId="{130D8942-C050-41F6-BC82-39B065E986BC}" destId="{C20BF0EC-C82E-4A78-8890-4F8397312FD5}" srcOrd="0" destOrd="0" presId="urn:microsoft.com/office/officeart/2005/8/layout/process1"/>
    <dgm:cxn modelId="{E1D6D49A-C193-40B8-A73D-2D39EA5BBAB6}" type="presParOf" srcId="{07930A28-93B1-4960-9422-32DA035F9B28}" destId="{724F7449-92DC-47F1-BB89-07B7624F1A07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87D436-4786-463B-82B9-BF0F18253CD1}" type="doc">
      <dgm:prSet loTypeId="urn:microsoft.com/office/officeart/2005/8/layout/process1" loCatId="process" qsTypeId="urn:microsoft.com/office/officeart/2005/8/quickstyle/3d5" qsCatId="3D" csTypeId="urn:microsoft.com/office/officeart/2005/8/colors/accent1_2" csCatId="accent1" phldr="1"/>
      <dgm:spPr/>
    </dgm:pt>
    <dgm:pt modelId="{6ECE899E-AE92-458A-8BDC-D02C0C855DE3}">
      <dgm:prSet phldrT="[Texto]" custT="1"/>
      <dgm:spPr/>
      <dgm:t>
        <a:bodyPr/>
        <a:lstStyle/>
        <a:p>
          <a:r>
            <a:rPr lang="en-US" sz="1400" dirty="0"/>
            <a:t>Fit a logistic regression model</a:t>
          </a:r>
        </a:p>
      </dgm:t>
    </dgm:pt>
    <dgm:pt modelId="{A35A08F4-8974-4DEF-9D5C-47E7AED74B05}" type="parTrans" cxnId="{5E508F5D-9055-47A8-A131-F11F20ACE095}">
      <dgm:prSet/>
      <dgm:spPr/>
      <dgm:t>
        <a:bodyPr/>
        <a:lstStyle/>
        <a:p>
          <a:endParaRPr lang="en-US"/>
        </a:p>
      </dgm:t>
    </dgm:pt>
    <dgm:pt modelId="{EDE9A8F3-3940-469F-9958-00B16C700E6D}" type="sibTrans" cxnId="{5E508F5D-9055-47A8-A131-F11F20ACE095}">
      <dgm:prSet/>
      <dgm:spPr/>
      <dgm:t>
        <a:bodyPr/>
        <a:lstStyle/>
        <a:p>
          <a:endParaRPr lang="en-US"/>
        </a:p>
      </dgm:t>
    </dgm:pt>
    <dgm:pt modelId="{7CF0A315-E508-4DBC-9834-D41C5A28494D}">
      <dgm:prSet phldrT="[Texto]" custT="1"/>
      <dgm:spPr/>
      <dgm:t>
        <a:bodyPr/>
        <a:lstStyle/>
        <a:p>
          <a:r>
            <a:rPr lang="en-US" sz="1400" dirty="0"/>
            <a:t>Extract and evaluate the results</a:t>
          </a:r>
        </a:p>
      </dgm:t>
    </dgm:pt>
    <dgm:pt modelId="{A951AE6D-E646-48E1-8EB6-FD5B4928EFF6}" type="parTrans" cxnId="{34492D0A-6C9A-4864-9D99-7AAA635305AF}">
      <dgm:prSet/>
      <dgm:spPr/>
      <dgm:t>
        <a:bodyPr/>
        <a:lstStyle/>
        <a:p>
          <a:endParaRPr lang="en-US"/>
        </a:p>
      </dgm:t>
    </dgm:pt>
    <dgm:pt modelId="{028B9DD7-52AA-4269-A354-0314B2494B5B}" type="sibTrans" cxnId="{34492D0A-6C9A-4864-9D99-7AAA635305AF}">
      <dgm:prSet/>
      <dgm:spPr/>
      <dgm:t>
        <a:bodyPr/>
        <a:lstStyle/>
        <a:p>
          <a:endParaRPr lang="en-US"/>
        </a:p>
      </dgm:t>
    </dgm:pt>
    <dgm:pt modelId="{2779E625-05E4-493B-9A82-6A2DEFF392C8}">
      <dgm:prSet phldrT="[Texto]" custT="1"/>
      <dgm:spPr/>
      <dgm:t>
        <a:bodyPr/>
        <a:lstStyle/>
        <a:p>
          <a:r>
            <a:rPr lang="en-US" sz="1400" dirty="0"/>
            <a:t>Balance the classes of the target</a:t>
          </a:r>
        </a:p>
      </dgm:t>
    </dgm:pt>
    <dgm:pt modelId="{B3025704-AB8F-43F1-A56A-BB18DEA9F90A}" type="parTrans" cxnId="{8AA840EF-718F-48D9-A65D-DF9812E085E6}">
      <dgm:prSet/>
      <dgm:spPr/>
      <dgm:t>
        <a:bodyPr/>
        <a:lstStyle/>
        <a:p>
          <a:endParaRPr lang="en-US"/>
        </a:p>
      </dgm:t>
    </dgm:pt>
    <dgm:pt modelId="{528BEF98-818A-491C-B2EB-7F0216AB7A0E}" type="sibTrans" cxnId="{8AA840EF-718F-48D9-A65D-DF9812E085E6}">
      <dgm:prSet/>
      <dgm:spPr/>
      <dgm:t>
        <a:bodyPr/>
        <a:lstStyle/>
        <a:p>
          <a:endParaRPr lang="en-US"/>
        </a:p>
      </dgm:t>
    </dgm:pt>
    <dgm:pt modelId="{42CCFB0F-EF6B-4F7E-BD92-5C0047049024}">
      <dgm:prSet phldrT="[Texto]" custT="1"/>
      <dgm:spPr/>
      <dgm:t>
        <a:bodyPr/>
        <a:lstStyle/>
        <a:p>
          <a:r>
            <a:rPr lang="en-US" sz="1400" dirty="0"/>
            <a:t>Extract and evaluate the new results</a:t>
          </a:r>
        </a:p>
      </dgm:t>
    </dgm:pt>
    <dgm:pt modelId="{59CF65D6-1CD5-4451-9F0B-112BAADC6FA0}" type="parTrans" cxnId="{A67E1F53-108D-448D-9CE6-0425D55E4089}">
      <dgm:prSet/>
      <dgm:spPr/>
      <dgm:t>
        <a:bodyPr/>
        <a:lstStyle/>
        <a:p>
          <a:endParaRPr lang="en-US"/>
        </a:p>
      </dgm:t>
    </dgm:pt>
    <dgm:pt modelId="{9CDD65E8-24B5-4ADC-88D1-23B2802731F9}" type="sibTrans" cxnId="{A67E1F53-108D-448D-9CE6-0425D55E4089}">
      <dgm:prSet/>
      <dgm:spPr/>
      <dgm:t>
        <a:bodyPr/>
        <a:lstStyle/>
        <a:p>
          <a:endParaRPr lang="en-US"/>
        </a:p>
      </dgm:t>
    </dgm:pt>
    <dgm:pt modelId="{07930A28-93B1-4960-9422-32DA035F9B28}" type="pres">
      <dgm:prSet presAssocID="{0087D436-4786-463B-82B9-BF0F18253CD1}" presName="Name0" presStyleCnt="0">
        <dgm:presLayoutVars>
          <dgm:dir/>
          <dgm:resizeHandles val="exact"/>
        </dgm:presLayoutVars>
      </dgm:prSet>
      <dgm:spPr/>
    </dgm:pt>
    <dgm:pt modelId="{5EC9752B-8951-41E1-9A44-D53AE97EA6C0}" type="pres">
      <dgm:prSet presAssocID="{6ECE899E-AE92-458A-8BDC-D02C0C855DE3}" presName="node" presStyleLbl="node1" presStyleIdx="0" presStyleCnt="4">
        <dgm:presLayoutVars>
          <dgm:bulletEnabled val="1"/>
        </dgm:presLayoutVars>
      </dgm:prSet>
      <dgm:spPr/>
    </dgm:pt>
    <dgm:pt modelId="{65B82ED8-E100-4EB3-A0DD-7B8B5C5FD45F}" type="pres">
      <dgm:prSet presAssocID="{EDE9A8F3-3940-469F-9958-00B16C700E6D}" presName="sibTrans" presStyleLbl="sibTrans2D1" presStyleIdx="0" presStyleCnt="3"/>
      <dgm:spPr/>
    </dgm:pt>
    <dgm:pt modelId="{A7EB0A6B-3125-482C-8CDD-4BBD8176D745}" type="pres">
      <dgm:prSet presAssocID="{EDE9A8F3-3940-469F-9958-00B16C700E6D}" presName="connectorText" presStyleLbl="sibTrans2D1" presStyleIdx="0" presStyleCnt="3"/>
      <dgm:spPr/>
    </dgm:pt>
    <dgm:pt modelId="{E3C9BAF3-F8DD-4319-8708-D9345441442F}" type="pres">
      <dgm:prSet presAssocID="{7CF0A315-E508-4DBC-9834-D41C5A28494D}" presName="node" presStyleLbl="node1" presStyleIdx="1" presStyleCnt="4">
        <dgm:presLayoutVars>
          <dgm:bulletEnabled val="1"/>
        </dgm:presLayoutVars>
      </dgm:prSet>
      <dgm:spPr/>
    </dgm:pt>
    <dgm:pt modelId="{F366038C-4C79-4270-85EC-03F0E438649A}" type="pres">
      <dgm:prSet presAssocID="{028B9DD7-52AA-4269-A354-0314B2494B5B}" presName="sibTrans" presStyleLbl="sibTrans2D1" presStyleIdx="1" presStyleCnt="3"/>
      <dgm:spPr/>
    </dgm:pt>
    <dgm:pt modelId="{0741DA76-B6CA-479B-9905-FB3FA920B5A4}" type="pres">
      <dgm:prSet presAssocID="{028B9DD7-52AA-4269-A354-0314B2494B5B}" presName="connectorText" presStyleLbl="sibTrans2D1" presStyleIdx="1" presStyleCnt="3"/>
      <dgm:spPr/>
    </dgm:pt>
    <dgm:pt modelId="{92020F72-82D0-4FB9-9874-BABA6FE397B5}" type="pres">
      <dgm:prSet presAssocID="{2779E625-05E4-493B-9A82-6A2DEFF392C8}" presName="node" presStyleLbl="node1" presStyleIdx="2" presStyleCnt="4">
        <dgm:presLayoutVars>
          <dgm:bulletEnabled val="1"/>
        </dgm:presLayoutVars>
      </dgm:prSet>
      <dgm:spPr/>
    </dgm:pt>
    <dgm:pt modelId="{130D8942-C050-41F6-BC82-39B065E986BC}" type="pres">
      <dgm:prSet presAssocID="{528BEF98-818A-491C-B2EB-7F0216AB7A0E}" presName="sibTrans" presStyleLbl="sibTrans2D1" presStyleIdx="2" presStyleCnt="3"/>
      <dgm:spPr/>
    </dgm:pt>
    <dgm:pt modelId="{C20BF0EC-C82E-4A78-8890-4F8397312FD5}" type="pres">
      <dgm:prSet presAssocID="{528BEF98-818A-491C-B2EB-7F0216AB7A0E}" presName="connectorText" presStyleLbl="sibTrans2D1" presStyleIdx="2" presStyleCnt="3"/>
      <dgm:spPr/>
    </dgm:pt>
    <dgm:pt modelId="{724F7449-92DC-47F1-BB89-07B7624F1A07}" type="pres">
      <dgm:prSet presAssocID="{42CCFB0F-EF6B-4F7E-BD92-5C0047049024}" presName="node" presStyleLbl="node1" presStyleIdx="3" presStyleCnt="4">
        <dgm:presLayoutVars>
          <dgm:bulletEnabled val="1"/>
        </dgm:presLayoutVars>
      </dgm:prSet>
      <dgm:spPr/>
    </dgm:pt>
  </dgm:ptLst>
  <dgm:cxnLst>
    <dgm:cxn modelId="{03E23407-598F-4070-9D65-2AB34BBE857E}" type="presOf" srcId="{528BEF98-818A-491C-B2EB-7F0216AB7A0E}" destId="{C20BF0EC-C82E-4A78-8890-4F8397312FD5}" srcOrd="1" destOrd="0" presId="urn:microsoft.com/office/officeart/2005/8/layout/process1"/>
    <dgm:cxn modelId="{34492D0A-6C9A-4864-9D99-7AAA635305AF}" srcId="{0087D436-4786-463B-82B9-BF0F18253CD1}" destId="{7CF0A315-E508-4DBC-9834-D41C5A28494D}" srcOrd="1" destOrd="0" parTransId="{A951AE6D-E646-48E1-8EB6-FD5B4928EFF6}" sibTransId="{028B9DD7-52AA-4269-A354-0314B2494B5B}"/>
    <dgm:cxn modelId="{1F096C21-F475-4AD5-B687-BA69AB05AC1D}" type="presOf" srcId="{EDE9A8F3-3940-469F-9958-00B16C700E6D}" destId="{65B82ED8-E100-4EB3-A0DD-7B8B5C5FD45F}" srcOrd="0" destOrd="0" presId="urn:microsoft.com/office/officeart/2005/8/layout/process1"/>
    <dgm:cxn modelId="{AFC0E92A-5608-4D1C-8289-9C95091B998F}" type="presOf" srcId="{0087D436-4786-463B-82B9-BF0F18253CD1}" destId="{07930A28-93B1-4960-9422-32DA035F9B28}" srcOrd="0" destOrd="0" presId="urn:microsoft.com/office/officeart/2005/8/layout/process1"/>
    <dgm:cxn modelId="{8C180030-25E7-4260-A619-9BB45CB780D2}" type="presOf" srcId="{6ECE899E-AE92-458A-8BDC-D02C0C855DE3}" destId="{5EC9752B-8951-41E1-9A44-D53AE97EA6C0}" srcOrd="0" destOrd="0" presId="urn:microsoft.com/office/officeart/2005/8/layout/process1"/>
    <dgm:cxn modelId="{C659BF3A-5AFD-4D54-8F35-E8B164E609C6}" type="presOf" srcId="{7CF0A315-E508-4DBC-9834-D41C5A28494D}" destId="{E3C9BAF3-F8DD-4319-8708-D9345441442F}" srcOrd="0" destOrd="0" presId="urn:microsoft.com/office/officeart/2005/8/layout/process1"/>
    <dgm:cxn modelId="{5E508F5D-9055-47A8-A131-F11F20ACE095}" srcId="{0087D436-4786-463B-82B9-BF0F18253CD1}" destId="{6ECE899E-AE92-458A-8BDC-D02C0C855DE3}" srcOrd="0" destOrd="0" parTransId="{A35A08F4-8974-4DEF-9D5C-47E7AED74B05}" sibTransId="{EDE9A8F3-3940-469F-9958-00B16C700E6D}"/>
    <dgm:cxn modelId="{F1066066-343A-44BA-A226-97BB775C9E99}" type="presOf" srcId="{528BEF98-818A-491C-B2EB-7F0216AB7A0E}" destId="{130D8942-C050-41F6-BC82-39B065E986BC}" srcOrd="0" destOrd="0" presId="urn:microsoft.com/office/officeart/2005/8/layout/process1"/>
    <dgm:cxn modelId="{A67E1F53-108D-448D-9CE6-0425D55E4089}" srcId="{0087D436-4786-463B-82B9-BF0F18253CD1}" destId="{42CCFB0F-EF6B-4F7E-BD92-5C0047049024}" srcOrd="3" destOrd="0" parTransId="{59CF65D6-1CD5-4451-9F0B-112BAADC6FA0}" sibTransId="{9CDD65E8-24B5-4ADC-88D1-23B2802731F9}"/>
    <dgm:cxn modelId="{C1C3555A-94F6-40E1-88F9-F4579A3ECFFE}" type="presOf" srcId="{42CCFB0F-EF6B-4F7E-BD92-5C0047049024}" destId="{724F7449-92DC-47F1-BB89-07B7624F1A07}" srcOrd="0" destOrd="0" presId="urn:microsoft.com/office/officeart/2005/8/layout/process1"/>
    <dgm:cxn modelId="{1FDA0388-04A3-46FE-B750-DF1196B77A08}" type="presOf" srcId="{028B9DD7-52AA-4269-A354-0314B2494B5B}" destId="{F366038C-4C79-4270-85EC-03F0E438649A}" srcOrd="0" destOrd="0" presId="urn:microsoft.com/office/officeart/2005/8/layout/process1"/>
    <dgm:cxn modelId="{39B82EC5-F397-434B-AC73-37FDAF0E09B6}" type="presOf" srcId="{EDE9A8F3-3940-469F-9958-00B16C700E6D}" destId="{A7EB0A6B-3125-482C-8CDD-4BBD8176D745}" srcOrd="1" destOrd="0" presId="urn:microsoft.com/office/officeart/2005/8/layout/process1"/>
    <dgm:cxn modelId="{F2EED7DE-088A-4C35-B9DB-79A7A15531DF}" type="presOf" srcId="{2779E625-05E4-493B-9A82-6A2DEFF392C8}" destId="{92020F72-82D0-4FB9-9874-BABA6FE397B5}" srcOrd="0" destOrd="0" presId="urn:microsoft.com/office/officeart/2005/8/layout/process1"/>
    <dgm:cxn modelId="{8AA840EF-718F-48D9-A65D-DF9812E085E6}" srcId="{0087D436-4786-463B-82B9-BF0F18253CD1}" destId="{2779E625-05E4-493B-9A82-6A2DEFF392C8}" srcOrd="2" destOrd="0" parTransId="{B3025704-AB8F-43F1-A56A-BB18DEA9F90A}" sibTransId="{528BEF98-818A-491C-B2EB-7F0216AB7A0E}"/>
    <dgm:cxn modelId="{16BA87F5-3461-45AF-9072-0DC6B2F8469A}" type="presOf" srcId="{028B9DD7-52AA-4269-A354-0314B2494B5B}" destId="{0741DA76-B6CA-479B-9905-FB3FA920B5A4}" srcOrd="1" destOrd="0" presId="urn:microsoft.com/office/officeart/2005/8/layout/process1"/>
    <dgm:cxn modelId="{312F013A-12E6-4779-98C3-8D8C1AEF4D50}" type="presParOf" srcId="{07930A28-93B1-4960-9422-32DA035F9B28}" destId="{5EC9752B-8951-41E1-9A44-D53AE97EA6C0}" srcOrd="0" destOrd="0" presId="urn:microsoft.com/office/officeart/2005/8/layout/process1"/>
    <dgm:cxn modelId="{449EFAF7-4F82-4EE6-BBC9-FB7B9FA4B80C}" type="presParOf" srcId="{07930A28-93B1-4960-9422-32DA035F9B28}" destId="{65B82ED8-E100-4EB3-A0DD-7B8B5C5FD45F}" srcOrd="1" destOrd="0" presId="urn:microsoft.com/office/officeart/2005/8/layout/process1"/>
    <dgm:cxn modelId="{E2C31B83-39CD-4A06-BBF8-C14B692FCCB7}" type="presParOf" srcId="{65B82ED8-E100-4EB3-A0DD-7B8B5C5FD45F}" destId="{A7EB0A6B-3125-482C-8CDD-4BBD8176D745}" srcOrd="0" destOrd="0" presId="urn:microsoft.com/office/officeart/2005/8/layout/process1"/>
    <dgm:cxn modelId="{F8EAD573-0439-45BB-AD47-611934230F4B}" type="presParOf" srcId="{07930A28-93B1-4960-9422-32DA035F9B28}" destId="{E3C9BAF3-F8DD-4319-8708-D9345441442F}" srcOrd="2" destOrd="0" presId="urn:microsoft.com/office/officeart/2005/8/layout/process1"/>
    <dgm:cxn modelId="{3F4059BA-D9CF-451B-BD7A-6D8E4A1656BA}" type="presParOf" srcId="{07930A28-93B1-4960-9422-32DA035F9B28}" destId="{F366038C-4C79-4270-85EC-03F0E438649A}" srcOrd="3" destOrd="0" presId="urn:microsoft.com/office/officeart/2005/8/layout/process1"/>
    <dgm:cxn modelId="{ECB7B260-E3FD-4FC0-9132-FBCCE487D2C2}" type="presParOf" srcId="{F366038C-4C79-4270-85EC-03F0E438649A}" destId="{0741DA76-B6CA-479B-9905-FB3FA920B5A4}" srcOrd="0" destOrd="0" presId="urn:microsoft.com/office/officeart/2005/8/layout/process1"/>
    <dgm:cxn modelId="{7F813B03-A336-42F5-B352-2DE6A857729B}" type="presParOf" srcId="{07930A28-93B1-4960-9422-32DA035F9B28}" destId="{92020F72-82D0-4FB9-9874-BABA6FE397B5}" srcOrd="4" destOrd="0" presId="urn:microsoft.com/office/officeart/2005/8/layout/process1"/>
    <dgm:cxn modelId="{81C09112-F841-4A88-8093-E4232E0D2D61}" type="presParOf" srcId="{07930A28-93B1-4960-9422-32DA035F9B28}" destId="{130D8942-C050-41F6-BC82-39B065E986BC}" srcOrd="5" destOrd="0" presId="urn:microsoft.com/office/officeart/2005/8/layout/process1"/>
    <dgm:cxn modelId="{4DC2DD79-B50B-49FB-A326-C9546BB08082}" type="presParOf" srcId="{130D8942-C050-41F6-BC82-39B065E986BC}" destId="{C20BF0EC-C82E-4A78-8890-4F8397312FD5}" srcOrd="0" destOrd="0" presId="urn:microsoft.com/office/officeart/2005/8/layout/process1"/>
    <dgm:cxn modelId="{E1D6D49A-C193-40B8-A73D-2D39EA5BBAB6}" type="presParOf" srcId="{07930A28-93B1-4960-9422-32DA035F9B28}" destId="{724F7449-92DC-47F1-BB89-07B7624F1A07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9752B-8951-41E1-9A44-D53AE97EA6C0}">
      <dsp:nvSpPr>
        <dsp:cNvPr id="0" name=""/>
        <dsp:cNvSpPr/>
      </dsp:nvSpPr>
      <dsp:spPr>
        <a:xfrm>
          <a:off x="3556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Filter numerical variables &gt; 0.1 correlation (144 to 24)</a:t>
          </a:r>
        </a:p>
      </dsp:txBody>
      <dsp:txXfrm>
        <a:off x="30880" y="674017"/>
        <a:ext cx="1500222" cy="878274"/>
      </dsp:txXfrm>
    </dsp:sp>
    <dsp:sp modelId="{65B82ED8-E100-4EB3-A0DD-7B8B5C5FD45F}">
      <dsp:nvSpPr>
        <dsp:cNvPr id="0" name=""/>
        <dsp:cNvSpPr/>
      </dsp:nvSpPr>
      <dsp:spPr>
        <a:xfrm>
          <a:off x="1713913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1713913" y="997472"/>
        <a:ext cx="230742" cy="231365"/>
      </dsp:txXfrm>
    </dsp:sp>
    <dsp:sp modelId="{E3C9BAF3-F8DD-4319-8708-D9345441442F}">
      <dsp:nvSpPr>
        <dsp:cNvPr id="0" name=""/>
        <dsp:cNvSpPr/>
      </dsp:nvSpPr>
      <dsp:spPr>
        <a:xfrm>
          <a:off x="2180375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Drop features that generates multicollinearity (24 to 5)</a:t>
          </a:r>
        </a:p>
      </dsp:txBody>
      <dsp:txXfrm>
        <a:off x="2207699" y="674017"/>
        <a:ext cx="1500222" cy="878274"/>
      </dsp:txXfrm>
    </dsp:sp>
    <dsp:sp modelId="{F366038C-4C79-4270-85EC-03F0E438649A}">
      <dsp:nvSpPr>
        <dsp:cNvPr id="0" name=""/>
        <dsp:cNvSpPr/>
      </dsp:nvSpPr>
      <dsp:spPr>
        <a:xfrm>
          <a:off x="3890732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3890732" y="997472"/>
        <a:ext cx="230742" cy="231365"/>
      </dsp:txXfrm>
    </dsp:sp>
    <dsp:sp modelId="{92020F72-82D0-4FB9-9874-BABA6FE397B5}">
      <dsp:nvSpPr>
        <dsp:cNvPr id="0" name=""/>
        <dsp:cNvSpPr/>
      </dsp:nvSpPr>
      <dsp:spPr>
        <a:xfrm>
          <a:off x="4357194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Perform X-Y and Train Test Split</a:t>
          </a:r>
        </a:p>
      </dsp:txBody>
      <dsp:txXfrm>
        <a:off x="4384518" y="674017"/>
        <a:ext cx="1500222" cy="878274"/>
      </dsp:txXfrm>
    </dsp:sp>
    <dsp:sp modelId="{130D8942-C050-41F6-BC82-39B065E986BC}">
      <dsp:nvSpPr>
        <dsp:cNvPr id="0" name=""/>
        <dsp:cNvSpPr/>
      </dsp:nvSpPr>
      <dsp:spPr>
        <a:xfrm>
          <a:off x="6067551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6067551" y="997472"/>
        <a:ext cx="230742" cy="231365"/>
      </dsp:txXfrm>
    </dsp:sp>
    <dsp:sp modelId="{724F7449-92DC-47F1-BB89-07B7624F1A07}">
      <dsp:nvSpPr>
        <dsp:cNvPr id="0" name=""/>
        <dsp:cNvSpPr/>
      </dsp:nvSpPr>
      <dsp:spPr>
        <a:xfrm>
          <a:off x="6534013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Fill </a:t>
          </a:r>
          <a:r>
            <a:rPr lang="en-US" sz="1400" kern="1200" dirty="0" err="1"/>
            <a:t>NaN</a:t>
          </a:r>
          <a:r>
            <a:rPr lang="en-US" sz="1400" kern="1200" dirty="0"/>
            <a:t> values and scale all the variables</a:t>
          </a:r>
        </a:p>
      </dsp:txBody>
      <dsp:txXfrm>
        <a:off x="6561337" y="674017"/>
        <a:ext cx="1500222" cy="8782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9752B-8951-41E1-9A44-D53AE97EA6C0}">
      <dsp:nvSpPr>
        <dsp:cNvPr id="0" name=""/>
        <dsp:cNvSpPr/>
      </dsp:nvSpPr>
      <dsp:spPr>
        <a:xfrm>
          <a:off x="3556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Fit a logistic regression model</a:t>
          </a:r>
        </a:p>
      </dsp:txBody>
      <dsp:txXfrm>
        <a:off x="30880" y="674017"/>
        <a:ext cx="1500222" cy="878274"/>
      </dsp:txXfrm>
    </dsp:sp>
    <dsp:sp modelId="{65B82ED8-E100-4EB3-A0DD-7B8B5C5FD45F}">
      <dsp:nvSpPr>
        <dsp:cNvPr id="0" name=""/>
        <dsp:cNvSpPr/>
      </dsp:nvSpPr>
      <dsp:spPr>
        <a:xfrm>
          <a:off x="1713913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1713913" y="997472"/>
        <a:ext cx="230742" cy="231365"/>
      </dsp:txXfrm>
    </dsp:sp>
    <dsp:sp modelId="{E3C9BAF3-F8DD-4319-8708-D9345441442F}">
      <dsp:nvSpPr>
        <dsp:cNvPr id="0" name=""/>
        <dsp:cNvSpPr/>
      </dsp:nvSpPr>
      <dsp:spPr>
        <a:xfrm>
          <a:off x="2180375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Extract and evaluate the results</a:t>
          </a:r>
        </a:p>
      </dsp:txBody>
      <dsp:txXfrm>
        <a:off x="2207699" y="674017"/>
        <a:ext cx="1500222" cy="878274"/>
      </dsp:txXfrm>
    </dsp:sp>
    <dsp:sp modelId="{F366038C-4C79-4270-85EC-03F0E438649A}">
      <dsp:nvSpPr>
        <dsp:cNvPr id="0" name=""/>
        <dsp:cNvSpPr/>
      </dsp:nvSpPr>
      <dsp:spPr>
        <a:xfrm>
          <a:off x="3890732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3890732" y="997472"/>
        <a:ext cx="230742" cy="231365"/>
      </dsp:txXfrm>
    </dsp:sp>
    <dsp:sp modelId="{92020F72-82D0-4FB9-9874-BABA6FE397B5}">
      <dsp:nvSpPr>
        <dsp:cNvPr id="0" name=""/>
        <dsp:cNvSpPr/>
      </dsp:nvSpPr>
      <dsp:spPr>
        <a:xfrm>
          <a:off x="4357194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Balance the classes of the target</a:t>
          </a:r>
        </a:p>
      </dsp:txBody>
      <dsp:txXfrm>
        <a:off x="4384518" y="674017"/>
        <a:ext cx="1500222" cy="878274"/>
      </dsp:txXfrm>
    </dsp:sp>
    <dsp:sp modelId="{130D8942-C050-41F6-BC82-39B065E986BC}">
      <dsp:nvSpPr>
        <dsp:cNvPr id="0" name=""/>
        <dsp:cNvSpPr/>
      </dsp:nvSpPr>
      <dsp:spPr>
        <a:xfrm>
          <a:off x="6067551" y="920351"/>
          <a:ext cx="329632" cy="3856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6067551" y="997472"/>
        <a:ext cx="230742" cy="231365"/>
      </dsp:txXfrm>
    </dsp:sp>
    <dsp:sp modelId="{724F7449-92DC-47F1-BB89-07B7624F1A07}">
      <dsp:nvSpPr>
        <dsp:cNvPr id="0" name=""/>
        <dsp:cNvSpPr/>
      </dsp:nvSpPr>
      <dsp:spPr>
        <a:xfrm>
          <a:off x="6534013" y="646693"/>
          <a:ext cx="1554870" cy="9329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Extract and evaluate the new results</a:t>
          </a:r>
        </a:p>
      </dsp:txBody>
      <dsp:txXfrm>
        <a:off x="6561337" y="674017"/>
        <a:ext cx="1500222" cy="8782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e127573cb_0_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e127573cb_0_1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172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95905f5e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95905f5e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95905f5e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95905f5e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e127573cb_0_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e127573cb_0_1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925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95905f5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95905f5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e127573cb_0_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e127573cb_0_1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The </a:t>
            </a:r>
            <a:r>
              <a:rPr lang="en-US" b="1"/>
              <a:t>Ultimate Fighting Championship</a:t>
            </a:r>
            <a:r>
              <a:rPr lang="en-US"/>
              <a:t> (</a:t>
            </a:r>
            <a:r>
              <a:rPr lang="en-US" b="1"/>
              <a:t>UFC</a:t>
            </a:r>
            <a:r>
              <a:rPr lang="en-US"/>
              <a:t>) is an American mixed martial arts (MMA) promotion company. The best fighters of the planet compete in the UFC</a:t>
            </a:r>
          </a:p>
        </p:txBody>
      </p:sp>
    </p:spTree>
    <p:extLst>
      <p:ext uri="{BB962C8B-B14F-4D97-AF65-F5344CB8AC3E}">
        <p14:creationId xmlns:p14="http://schemas.microsoft.com/office/powerpoint/2010/main" val="3567720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e127573cb_0_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e127573cb_0_1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831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e127573cb_0_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e127573cb_0_1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32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895905f5eb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895905f5eb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6eab154a3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96eab154a3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6eab154a3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96eab154a3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898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 rot="-5400000">
            <a:off x="-1078750" y="2329325"/>
            <a:ext cx="4062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2294896" y="3290608"/>
            <a:ext cx="22221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2"/>
          </p:nvPr>
        </p:nvSpPr>
        <p:spPr>
          <a:xfrm>
            <a:off x="3969946" y="1754817"/>
            <a:ext cx="22242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3"/>
          </p:nvPr>
        </p:nvSpPr>
        <p:spPr>
          <a:xfrm>
            <a:off x="6208321" y="3035499"/>
            <a:ext cx="2222100" cy="8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4" hasCustomPrompt="1"/>
          </p:nvPr>
        </p:nvSpPr>
        <p:spPr>
          <a:xfrm>
            <a:off x="1711700" y="3266725"/>
            <a:ext cx="6165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 idx="5" hasCustomPrompt="1"/>
          </p:nvPr>
        </p:nvSpPr>
        <p:spPr>
          <a:xfrm>
            <a:off x="3386725" y="1726138"/>
            <a:ext cx="6165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6" hasCustomPrompt="1"/>
          </p:nvPr>
        </p:nvSpPr>
        <p:spPr>
          <a:xfrm>
            <a:off x="5620550" y="3000025"/>
            <a:ext cx="6165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 rot="-5400000">
            <a:off x="-1073275" y="2334725"/>
            <a:ext cx="4051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4754061" y="920500"/>
            <a:ext cx="36765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2"/>
          </p:nvPr>
        </p:nvSpPr>
        <p:spPr>
          <a:xfrm>
            <a:off x="4753475" y="1220566"/>
            <a:ext cx="36765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3"/>
          </p:nvPr>
        </p:nvSpPr>
        <p:spPr>
          <a:xfrm>
            <a:off x="4754638" y="2039000"/>
            <a:ext cx="36759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4"/>
          </p:nvPr>
        </p:nvSpPr>
        <p:spPr>
          <a:xfrm>
            <a:off x="4754050" y="2339066"/>
            <a:ext cx="36759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5"/>
          </p:nvPr>
        </p:nvSpPr>
        <p:spPr>
          <a:xfrm>
            <a:off x="4754051" y="3182000"/>
            <a:ext cx="3675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6"/>
          </p:nvPr>
        </p:nvSpPr>
        <p:spPr>
          <a:xfrm>
            <a:off x="4753475" y="3482066"/>
            <a:ext cx="36753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ctrTitle"/>
          </p:nvPr>
        </p:nvSpPr>
        <p:spPr>
          <a:xfrm>
            <a:off x="2157000" y="2923500"/>
            <a:ext cx="4830000" cy="3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2157000" y="1939300"/>
            <a:ext cx="48300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243000" y="2736175"/>
            <a:ext cx="26580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sz="1800" b="1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491950" y="1894363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3041025" y="3575175"/>
            <a:ext cx="38589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144900" cy="40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13225" y="1242700"/>
            <a:ext cx="3597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713225" y="2812600"/>
            <a:ext cx="3597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914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713225" y="39943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-100" y="-9500"/>
            <a:ext cx="91440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231110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ubTitle" idx="3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4"/>
          </p:nvPr>
        </p:nvSpPr>
        <p:spPr>
          <a:xfrm>
            <a:off x="2311100" y="2259647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5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6"/>
          </p:nvPr>
        </p:nvSpPr>
        <p:spPr>
          <a:xfrm>
            <a:off x="2311100" y="3426553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7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8"/>
          </p:nvPr>
        </p:nvSpPr>
        <p:spPr>
          <a:xfrm>
            <a:off x="5980150" y="10755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9"/>
          </p:nvPr>
        </p:nvSpPr>
        <p:spPr>
          <a:xfrm>
            <a:off x="5980147" y="1959975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3"/>
          </p:nvPr>
        </p:nvSpPr>
        <p:spPr>
          <a:xfrm>
            <a:off x="5980150" y="2259650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4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5"/>
          </p:nvPr>
        </p:nvSpPr>
        <p:spPr>
          <a:xfrm>
            <a:off x="5980075" y="3426559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16" hasCustomPrompt="1"/>
          </p:nvPr>
        </p:nvSpPr>
        <p:spPr>
          <a:xfrm>
            <a:off x="1256150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7" hasCustomPrompt="1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18" hasCustomPrompt="1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9" hasCustomPrompt="1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20" hasCustomPrompt="1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21" hasCustomPrompt="1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51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dk1"/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2" r:id="rId10"/>
    <p:sldLayoutId id="2147483667" r:id="rId11"/>
    <p:sldLayoutId id="214748366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1.jpg"/><Relationship Id="rId7" Type="http://schemas.microsoft.com/office/2007/relationships/hdphoto" Target="../media/hdphoto4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microsoft.com/office/2007/relationships/hdphoto" Target="../media/hdphoto3.wdp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7"/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7"/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27"/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w="28575" cap="flat" cmpd="sng">
            <a:solidFill>
              <a:srgbClr val="A8474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UFC - TheSportsDB.com">
            <a:extLst>
              <a:ext uri="{FF2B5EF4-FFF2-40B4-BE49-F238E27FC236}">
                <a16:creationId xmlns:a16="http://schemas.microsoft.com/office/drawing/2014/main" id="{D0598A17-D663-4CB3-A1B6-4E5D3DD7C2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03" b="31250"/>
          <a:stretch/>
        </p:blipFill>
        <p:spPr bwMode="auto">
          <a:xfrm>
            <a:off x="3113485" y="1167400"/>
            <a:ext cx="2917031" cy="109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442;p37">
            <a:extLst>
              <a:ext uri="{FF2B5EF4-FFF2-40B4-BE49-F238E27FC236}">
                <a16:creationId xmlns:a16="http://schemas.microsoft.com/office/drawing/2014/main" id="{5E55C055-DAF1-4F07-8437-92D1CADC9F50}"/>
              </a:ext>
            </a:extLst>
          </p:cNvPr>
          <p:cNvSpPr txBox="1">
            <a:spLocks/>
          </p:cNvSpPr>
          <p:nvPr/>
        </p:nvSpPr>
        <p:spPr>
          <a:xfrm>
            <a:off x="2379758" y="2685504"/>
            <a:ext cx="4384481" cy="102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Orbitron"/>
              <a:buNone/>
              <a:defRPr sz="52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700" dirty="0"/>
              <a:t>The key to become the ultimate fighter</a:t>
            </a:r>
          </a:p>
        </p:txBody>
      </p:sp>
      <p:pic>
        <p:nvPicPr>
          <p:cNvPr id="2" name="Picture 2" descr="Ironhack - Crunchbase Company Profile &amp;amp; Funding">
            <a:extLst>
              <a:ext uri="{FF2B5EF4-FFF2-40B4-BE49-F238E27FC236}">
                <a16:creationId xmlns:a16="http://schemas.microsoft.com/office/drawing/2014/main" id="{D3F4E1D2-15A6-4606-A2D2-A7C05BF07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0" y="3887760"/>
            <a:ext cx="659130" cy="6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45"/>
          <p:cNvSpPr txBox="1">
            <a:spLocks noGrp="1"/>
          </p:cNvSpPr>
          <p:nvPr>
            <p:ph type="subTitle" idx="1"/>
          </p:nvPr>
        </p:nvSpPr>
        <p:spPr>
          <a:xfrm>
            <a:off x="5292376" y="1327696"/>
            <a:ext cx="36765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Takedown defence</a:t>
            </a:r>
            <a:endParaRPr dirty="0"/>
          </a:p>
        </p:txBody>
      </p:sp>
      <p:sp>
        <p:nvSpPr>
          <p:cNvPr id="616" name="Google Shape;616;p45"/>
          <p:cNvSpPr txBox="1">
            <a:spLocks noGrp="1"/>
          </p:cNvSpPr>
          <p:nvPr>
            <p:ph type="body" idx="2"/>
          </p:nvPr>
        </p:nvSpPr>
        <p:spPr>
          <a:xfrm>
            <a:off x="5291790" y="1627762"/>
            <a:ext cx="36765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percentage of takedowns that you defend is the principal key to win a UFC fight nowadays.</a:t>
            </a:r>
            <a:endParaRPr dirty="0"/>
          </a:p>
        </p:txBody>
      </p:sp>
      <p:sp>
        <p:nvSpPr>
          <p:cNvPr id="617" name="Google Shape;617;p45"/>
          <p:cNvSpPr txBox="1">
            <a:spLocks noGrp="1"/>
          </p:cNvSpPr>
          <p:nvPr>
            <p:ph type="subTitle" idx="3"/>
          </p:nvPr>
        </p:nvSpPr>
        <p:spPr>
          <a:xfrm>
            <a:off x="5292953" y="2446196"/>
            <a:ext cx="36759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Striking defence</a:t>
            </a:r>
            <a:endParaRPr dirty="0"/>
          </a:p>
        </p:txBody>
      </p:sp>
      <p:sp>
        <p:nvSpPr>
          <p:cNvPr id="618" name="Google Shape;618;p45"/>
          <p:cNvSpPr txBox="1">
            <a:spLocks noGrp="1"/>
          </p:cNvSpPr>
          <p:nvPr>
            <p:ph type="body" idx="4"/>
          </p:nvPr>
        </p:nvSpPr>
        <p:spPr>
          <a:xfrm>
            <a:off x="5292365" y="2746262"/>
            <a:ext cx="36759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The more hits you can defend, the more likely you are to win a UFC fight.</a:t>
            </a:r>
          </a:p>
        </p:txBody>
      </p:sp>
      <p:sp>
        <p:nvSpPr>
          <p:cNvPr id="619" name="Google Shape;619;p45"/>
          <p:cNvSpPr txBox="1">
            <a:spLocks noGrp="1"/>
          </p:cNvSpPr>
          <p:nvPr>
            <p:ph type="subTitle" idx="5"/>
          </p:nvPr>
        </p:nvSpPr>
        <p:spPr>
          <a:xfrm>
            <a:off x="5292366" y="3589196"/>
            <a:ext cx="3675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Significant landed punches</a:t>
            </a:r>
            <a:endParaRPr dirty="0"/>
          </a:p>
        </p:txBody>
      </p:sp>
      <p:sp>
        <p:nvSpPr>
          <p:cNvPr id="620" name="Google Shape;620;p45"/>
          <p:cNvSpPr txBox="1">
            <a:spLocks noGrp="1"/>
          </p:cNvSpPr>
          <p:nvPr>
            <p:ph type="body" idx="6"/>
          </p:nvPr>
        </p:nvSpPr>
        <p:spPr>
          <a:xfrm>
            <a:off x="5291790" y="3889262"/>
            <a:ext cx="36753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Not all is defending! If you are as precise as a sniper with your punches, </a:t>
            </a:r>
            <a:r>
              <a:rPr lang="en-US" dirty="0"/>
              <a:t>Your chances of victory increase!</a:t>
            </a:r>
            <a:endParaRPr dirty="0"/>
          </a:p>
        </p:txBody>
      </p:sp>
      <p:sp>
        <p:nvSpPr>
          <p:cNvPr id="621" name="Google Shape;621;p45"/>
          <p:cNvSpPr/>
          <p:nvPr/>
        </p:nvSpPr>
        <p:spPr>
          <a:xfrm>
            <a:off x="4551378" y="1444396"/>
            <a:ext cx="594600" cy="5946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5"/>
          <p:cNvSpPr/>
          <p:nvPr/>
        </p:nvSpPr>
        <p:spPr>
          <a:xfrm>
            <a:off x="4551378" y="2603383"/>
            <a:ext cx="594600" cy="5946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45"/>
          <p:cNvSpPr/>
          <p:nvPr/>
        </p:nvSpPr>
        <p:spPr>
          <a:xfrm>
            <a:off x="4551378" y="3686159"/>
            <a:ext cx="594600" cy="5946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E92B7CC-D675-4088-AE0C-97BE2D549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5" t="7168" r="10350" b="6953"/>
          <a:stretch/>
        </p:blipFill>
        <p:spPr>
          <a:xfrm>
            <a:off x="294968" y="363179"/>
            <a:ext cx="3675300" cy="441714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34" name="Google Shape;13879;p69">
            <a:extLst>
              <a:ext uri="{FF2B5EF4-FFF2-40B4-BE49-F238E27FC236}">
                <a16:creationId xmlns:a16="http://schemas.microsoft.com/office/drawing/2014/main" id="{CCFA1309-6294-4F1A-A173-62A7886C8F1C}"/>
              </a:ext>
            </a:extLst>
          </p:cNvPr>
          <p:cNvSpPr/>
          <p:nvPr/>
        </p:nvSpPr>
        <p:spPr>
          <a:xfrm>
            <a:off x="4732521" y="3836834"/>
            <a:ext cx="293274" cy="293249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Download HD Vector Illustration Of Construction Industry Barrier - 2017  Transparent PNG Image - NicePNG.com">
            <a:extLst>
              <a:ext uri="{FF2B5EF4-FFF2-40B4-BE49-F238E27FC236}">
                <a16:creationId xmlns:a16="http://schemas.microsoft.com/office/drawing/2014/main" id="{9F61827B-056E-4CBB-B5C7-D92AE79FE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521" y="1598596"/>
            <a:ext cx="342313" cy="314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lem - Premium Protect">
            <a:extLst>
              <a:ext uri="{FF2B5EF4-FFF2-40B4-BE49-F238E27FC236}">
                <a16:creationId xmlns:a16="http://schemas.microsoft.com/office/drawing/2014/main" id="{E09F1FAB-580B-45B1-9520-7C2D07B9E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502" y="2686508"/>
            <a:ext cx="428350" cy="42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47DEEC13-4396-42A3-B78B-74805F7E4B1C}"/>
              </a:ext>
            </a:extLst>
          </p:cNvPr>
          <p:cNvSpPr txBox="1">
            <a:spLocks/>
          </p:cNvSpPr>
          <p:nvPr/>
        </p:nvSpPr>
        <p:spPr>
          <a:xfrm>
            <a:off x="5342461" y="21303"/>
            <a:ext cx="2365675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Fights </a:t>
            </a: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61F44AED-0FF2-4C4F-809B-F55CF6D7FD2F}"/>
              </a:ext>
            </a:extLst>
          </p:cNvPr>
          <p:cNvSpPr txBox="1">
            <a:spLocks/>
          </p:cNvSpPr>
          <p:nvPr/>
        </p:nvSpPr>
        <p:spPr>
          <a:xfrm>
            <a:off x="443155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03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960F683-EA22-4376-ACF7-D158CDF4FF51}"/>
              </a:ext>
            </a:extLst>
          </p:cNvPr>
          <p:cNvCxnSpPr>
            <a:cxnSpLocks/>
          </p:cNvCxnSpPr>
          <p:nvPr/>
        </p:nvCxnSpPr>
        <p:spPr>
          <a:xfrm>
            <a:off x="291158" y="3686159"/>
            <a:ext cx="14318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ECFB012F-4FDD-4423-94E1-45FAF2654E1B}"/>
              </a:ext>
            </a:extLst>
          </p:cNvPr>
          <p:cNvCxnSpPr>
            <a:cxnSpLocks/>
          </p:cNvCxnSpPr>
          <p:nvPr/>
        </p:nvCxnSpPr>
        <p:spPr>
          <a:xfrm>
            <a:off x="291158" y="2736721"/>
            <a:ext cx="14318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D254B4ED-3FDB-43AA-8BC4-727A3300EC69}"/>
              </a:ext>
            </a:extLst>
          </p:cNvPr>
          <p:cNvCxnSpPr>
            <a:cxnSpLocks/>
          </p:cNvCxnSpPr>
          <p:nvPr/>
        </p:nvCxnSpPr>
        <p:spPr>
          <a:xfrm>
            <a:off x="291158" y="1753741"/>
            <a:ext cx="14318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 descr="Ironhack - Crunchbase Company Profile &amp;amp; Funding">
            <a:extLst>
              <a:ext uri="{FF2B5EF4-FFF2-40B4-BE49-F238E27FC236}">
                <a16:creationId xmlns:a16="http://schemas.microsoft.com/office/drawing/2014/main" id="{93F99435-890F-4865-8451-A3A3A7E7B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F023FE78-B92E-4328-A8EC-BEB5C7C0BA76}"/>
              </a:ext>
            </a:extLst>
          </p:cNvPr>
          <p:cNvGrpSpPr/>
          <p:nvPr/>
        </p:nvGrpSpPr>
        <p:grpSpPr>
          <a:xfrm>
            <a:off x="327660" y="799072"/>
            <a:ext cx="4977406" cy="3545355"/>
            <a:chOff x="754380" y="708510"/>
            <a:chExt cx="4977406" cy="3545355"/>
          </a:xfrm>
        </p:grpSpPr>
        <p:pic>
          <p:nvPicPr>
            <p:cNvPr id="9" name="Imagen 8" descr="Gráfico, Gráfico de barras&#10;&#10;Descripción generada automáticamente">
              <a:extLst>
                <a:ext uri="{FF2B5EF4-FFF2-40B4-BE49-F238E27FC236}">
                  <a16:creationId xmlns:a16="http://schemas.microsoft.com/office/drawing/2014/main" id="{46254F53-4BB7-4531-9FBB-ED17A31BB1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9" t="5847" r="6074" b="5666"/>
            <a:stretch/>
          </p:blipFill>
          <p:spPr>
            <a:xfrm>
              <a:off x="754380" y="889634"/>
              <a:ext cx="4977406" cy="3364231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D7FBE98B-07DE-4D0A-9F36-96B7D67B9210}"/>
                </a:ext>
              </a:extLst>
            </p:cNvPr>
            <p:cNvSpPr txBox="1"/>
            <p:nvPr/>
          </p:nvSpPr>
          <p:spPr>
            <a:xfrm rot="16200000">
              <a:off x="1065873" y="2116081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Semiheavy</a:t>
              </a:r>
              <a:endParaRPr lang="en-US" sz="600" dirty="0"/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FC7F6160-E5F8-481A-B5BC-D634E197CA0B}"/>
                </a:ext>
              </a:extLst>
            </p:cNvPr>
            <p:cNvSpPr txBox="1"/>
            <p:nvPr/>
          </p:nvSpPr>
          <p:spPr>
            <a:xfrm rot="16200000">
              <a:off x="1416393" y="2479416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Medium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E954A139-7C2B-4686-900E-18F55BFB1CD9}"/>
                </a:ext>
              </a:extLst>
            </p:cNvPr>
            <p:cNvSpPr txBox="1"/>
            <p:nvPr/>
          </p:nvSpPr>
          <p:spPr>
            <a:xfrm rot="16200000">
              <a:off x="2109813" y="1305936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Light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825C6990-FFED-4CE6-9139-0E1D445F70C1}"/>
                </a:ext>
              </a:extLst>
            </p:cNvPr>
            <p:cNvSpPr txBox="1"/>
            <p:nvPr/>
          </p:nvSpPr>
          <p:spPr>
            <a:xfrm rot="16200000">
              <a:off x="2735610" y="1694556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Heavy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6BAB5327-C047-4318-A5D8-A960DE80263A}"/>
                </a:ext>
              </a:extLst>
            </p:cNvPr>
            <p:cNvSpPr txBox="1"/>
            <p:nvPr/>
          </p:nvSpPr>
          <p:spPr>
            <a:xfrm rot="16200000">
              <a:off x="2962528" y="2805691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Semilight</a:t>
              </a:r>
              <a:endParaRPr lang="en-US" sz="600" dirty="0"/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B626DA74-E3E5-42A0-8AF1-537A7797F424}"/>
                </a:ext>
              </a:extLst>
            </p:cNvPr>
            <p:cNvSpPr txBox="1"/>
            <p:nvPr/>
          </p:nvSpPr>
          <p:spPr>
            <a:xfrm rot="16200000">
              <a:off x="3479380" y="1283076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err="1"/>
                <a:t>Semiheavy</a:t>
              </a:r>
              <a:endParaRPr lang="en-US" sz="600" dirty="0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7749A9DD-2E3F-4236-A633-D2B2941E1AD1}"/>
                </a:ext>
              </a:extLst>
            </p:cNvPr>
            <p:cNvSpPr txBox="1"/>
            <p:nvPr/>
          </p:nvSpPr>
          <p:spPr>
            <a:xfrm rot="16200000">
              <a:off x="3825270" y="2093221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Medium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16E26B0D-E578-4D2B-B5F9-7B6264779DD9}"/>
                </a:ext>
              </a:extLst>
            </p:cNvPr>
            <p:cNvSpPr txBox="1"/>
            <p:nvPr/>
          </p:nvSpPr>
          <p:spPr>
            <a:xfrm rot="16200000">
              <a:off x="4116727" y="1526915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Light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715E57D5-AEBF-40BC-99B9-98C7FB74AFDC}"/>
                </a:ext>
              </a:extLst>
            </p:cNvPr>
            <p:cNvSpPr txBox="1"/>
            <p:nvPr/>
          </p:nvSpPr>
          <p:spPr>
            <a:xfrm rot="16200000">
              <a:off x="4687141" y="927361"/>
              <a:ext cx="591590" cy="153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" dirty="0" err="1"/>
                <a:t>Semiheavy</a:t>
              </a:r>
              <a:endParaRPr lang="en-US" sz="400" dirty="0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4BA67E28-6AC5-4F41-A600-1534AFBAC509}"/>
                </a:ext>
              </a:extLst>
            </p:cNvPr>
            <p:cNvSpPr txBox="1"/>
            <p:nvPr/>
          </p:nvSpPr>
          <p:spPr>
            <a:xfrm rot="16200000">
              <a:off x="4980699" y="2853835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Medium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1A951C19-C711-4D24-950B-1B9C1D70FE36}"/>
                </a:ext>
              </a:extLst>
            </p:cNvPr>
            <p:cNvSpPr txBox="1"/>
            <p:nvPr/>
          </p:nvSpPr>
          <p:spPr>
            <a:xfrm rot="16200000">
              <a:off x="1920492" y="1897526"/>
              <a:ext cx="59159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Heavy</a:t>
              </a:r>
            </a:p>
          </p:txBody>
        </p:sp>
      </p:grpSp>
      <p:graphicFrame>
        <p:nvGraphicFramePr>
          <p:cNvPr id="16" name="Tabla 26">
            <a:extLst>
              <a:ext uri="{FF2B5EF4-FFF2-40B4-BE49-F238E27FC236}">
                <a16:creationId xmlns:a16="http://schemas.microsoft.com/office/drawing/2014/main" id="{B8CEEF7E-2407-4FB8-967A-3161CAF9F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914381"/>
              </p:ext>
            </p:extLst>
          </p:nvPr>
        </p:nvGraphicFramePr>
        <p:xfrm>
          <a:off x="5620183" y="980195"/>
          <a:ext cx="3272358" cy="3371892"/>
        </p:xfrm>
        <a:graphic>
          <a:graphicData uri="http://schemas.openxmlformats.org/drawingml/2006/table">
            <a:tbl>
              <a:tblPr firstRow="1" bandRow="1">
                <a:tableStyleId>{F546292C-417E-4C5D-8A07-211FCB00AF2F}</a:tableStyleId>
              </a:tblPr>
              <a:tblGrid>
                <a:gridCol w="1636179">
                  <a:extLst>
                    <a:ext uri="{9D8B030D-6E8A-4147-A177-3AD203B41FA5}">
                      <a16:colId xmlns:a16="http://schemas.microsoft.com/office/drawing/2014/main" val="2272124032"/>
                    </a:ext>
                  </a:extLst>
                </a:gridCol>
                <a:gridCol w="1636179">
                  <a:extLst>
                    <a:ext uri="{9D8B030D-6E8A-4147-A177-3AD203B41FA5}">
                      <a16:colId xmlns:a16="http://schemas.microsoft.com/office/drawing/2014/main" val="648888220"/>
                    </a:ext>
                  </a:extLst>
                </a:gridCol>
              </a:tblGrid>
              <a:tr h="66009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Light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(105 -145)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SLpM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 and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TD_Acc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025554"/>
                  </a:ext>
                </a:extLst>
              </a:tr>
              <a:tr h="66009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Semilight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(145-155)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SApM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3823657"/>
                  </a:ext>
                </a:extLst>
              </a:tr>
              <a:tr h="66009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Medium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(155-170)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Weight and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TD_Avg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974710"/>
                  </a:ext>
                </a:extLst>
              </a:tr>
              <a:tr h="72385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Semiheavy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(170-205)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Height,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Str_Def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 and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TD_Def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344847"/>
                  </a:ext>
                </a:extLst>
              </a:tr>
              <a:tr h="66009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Heavy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(&gt;205)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Reach,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Orbitron" panose="020B0604020202020204" charset="0"/>
                        </a:rPr>
                        <a:t>Str_Acc</a:t>
                      </a:r>
                      <a:endParaRPr lang="en-US" dirty="0">
                        <a:solidFill>
                          <a:schemeClr val="bg1"/>
                        </a:solidFill>
                        <a:latin typeface="Orbitron" panose="020B060402020202020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352653"/>
                  </a:ext>
                </a:extLst>
              </a:tr>
            </a:tbl>
          </a:graphicData>
        </a:graphic>
      </p:graphicFrame>
      <p:sp>
        <p:nvSpPr>
          <p:cNvPr id="27" name="Title 1">
            <a:extLst>
              <a:ext uri="{FF2B5EF4-FFF2-40B4-BE49-F238E27FC236}">
                <a16:creationId xmlns:a16="http://schemas.microsoft.com/office/drawing/2014/main" id="{CC7A380F-C746-4790-A8C2-468CB92F6389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Fights </a:t>
            </a:r>
          </a:p>
        </p:txBody>
      </p:sp>
      <p:sp>
        <p:nvSpPr>
          <p:cNvPr id="28" name="Title 3">
            <a:extLst>
              <a:ext uri="{FF2B5EF4-FFF2-40B4-BE49-F238E27FC236}">
                <a16:creationId xmlns:a16="http://schemas.microsoft.com/office/drawing/2014/main" id="{4FB366F1-BAF2-4092-A39A-5C0E800932CA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03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CBE0E32F-F883-4325-A954-21AD0FF7A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59" y="980195"/>
            <a:ext cx="5057839" cy="337189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27" name="Google Shape;615;p45">
            <a:extLst>
              <a:ext uri="{FF2B5EF4-FFF2-40B4-BE49-F238E27FC236}">
                <a16:creationId xmlns:a16="http://schemas.microsoft.com/office/drawing/2014/main" id="{4B8E5971-9DC9-48C4-955D-90A80D8EF71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35276" y="980194"/>
            <a:ext cx="2640044" cy="1740146"/>
          </a:xfrm>
          <a:prstGeom prst="rect">
            <a:avLst/>
          </a:prstGeom>
          <a:ln w="28575">
            <a:solidFill>
              <a:srgbClr val="C00000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 dirty="0">
                <a:latin typeface="Orbitron" panose="020B0604020202020204" charset="0"/>
              </a:rPr>
              <a:t>MALE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Height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Reach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Str_Acc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SApM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Str_Def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TD_Def</a:t>
            </a:r>
            <a:endParaRPr lang="en" sz="1400" b="1" dirty="0">
              <a:latin typeface="Orbitron" panose="020B0604020202020204" charset="0"/>
            </a:endParaRPr>
          </a:p>
        </p:txBody>
      </p:sp>
      <p:sp>
        <p:nvSpPr>
          <p:cNvPr id="28" name="Google Shape;615;p45">
            <a:extLst>
              <a:ext uri="{FF2B5EF4-FFF2-40B4-BE49-F238E27FC236}">
                <a16:creationId xmlns:a16="http://schemas.microsoft.com/office/drawing/2014/main" id="{A11F7EEB-FF7D-48E5-BEF9-642EECDB1115}"/>
              </a:ext>
            </a:extLst>
          </p:cNvPr>
          <p:cNvSpPr txBox="1">
            <a:spLocks/>
          </p:cNvSpPr>
          <p:nvPr/>
        </p:nvSpPr>
        <p:spPr>
          <a:xfrm>
            <a:off x="5635276" y="2789987"/>
            <a:ext cx="2640044" cy="15621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Open Sans"/>
              <a:buNone/>
              <a:defRPr sz="30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en" sz="1400" b="1" dirty="0">
                <a:latin typeface="Orbitron" panose="020B0604020202020204" charset="0"/>
              </a:rPr>
              <a:t>FEMALE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Weight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SLpM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TD_Avg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TD_Acc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1200" b="1" dirty="0">
                <a:latin typeface="Orbitron" panose="020B0604020202020204" charset="0"/>
              </a:rPr>
              <a:t>Sub_Avg</a:t>
            </a:r>
            <a:endParaRPr lang="en" sz="1400" b="1" dirty="0">
              <a:latin typeface="Orbitron" panose="020B060402020202020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FC33C12-85B4-47B0-834E-81717CF0C4CA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Fights 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8426327-0B55-4451-8806-2FC85A353BC0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03</a:t>
            </a:r>
          </a:p>
        </p:txBody>
      </p:sp>
      <p:pic>
        <p:nvPicPr>
          <p:cNvPr id="7" name="Picture 2" descr="Ironhack - Crunchbase Company Profile &amp;amp; Funding">
            <a:extLst>
              <a:ext uri="{FF2B5EF4-FFF2-40B4-BE49-F238E27FC236}">
                <a16:creationId xmlns:a16="http://schemas.microsoft.com/office/drawing/2014/main" id="{C2FDFAFF-C2BB-4312-B30B-779D0E863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898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5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16606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Predicting an UFC fight?</a:t>
            </a:r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 idx="2"/>
          </p:nvPr>
        </p:nvSpPr>
        <p:spPr>
          <a:xfrm>
            <a:off x="984743" y="2199950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5" name="Google Shape;345;p35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2C5D4EDC-95F8-4BBC-A6F0-6DEB8E1C3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940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C6DA96A-E6C4-4B37-A76B-ABF3974D131C}"/>
              </a:ext>
            </a:extLst>
          </p:cNvPr>
          <p:cNvGrpSpPr/>
          <p:nvPr/>
        </p:nvGrpSpPr>
        <p:grpSpPr>
          <a:xfrm>
            <a:off x="941881" y="1069730"/>
            <a:ext cx="8092440" cy="3436620"/>
            <a:chOff x="525780" y="853440"/>
            <a:chExt cx="8092440" cy="3436620"/>
          </a:xfrm>
          <a:solidFill>
            <a:srgbClr val="C00000"/>
          </a:solidFill>
        </p:grpSpPr>
        <p:graphicFrame>
          <p:nvGraphicFramePr>
            <p:cNvPr id="6" name="Diagrama 5">
              <a:extLst>
                <a:ext uri="{FF2B5EF4-FFF2-40B4-BE49-F238E27FC236}">
                  <a16:creationId xmlns:a16="http://schemas.microsoft.com/office/drawing/2014/main" id="{5CF54167-1228-47DD-A99A-AF413C992EB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77908842"/>
                </p:ext>
              </p:extLst>
            </p:nvPr>
          </p:nvGraphicFramePr>
          <p:xfrm>
            <a:off x="525780" y="853440"/>
            <a:ext cx="8092440" cy="222631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10" name="Diagrama 9">
              <a:extLst>
                <a:ext uri="{FF2B5EF4-FFF2-40B4-BE49-F238E27FC236}">
                  <a16:creationId xmlns:a16="http://schemas.microsoft.com/office/drawing/2014/main" id="{42DF54F7-E975-4DDB-AA07-926ED9E7F2BF}"/>
                </a:ext>
              </a:extLst>
            </p:cNvPr>
            <p:cNvGraphicFramePr/>
            <p:nvPr/>
          </p:nvGraphicFramePr>
          <p:xfrm>
            <a:off x="525780" y="2063750"/>
            <a:ext cx="8092440" cy="222631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E93A4954-2D6E-462E-B54D-AA7C2C8DD5FF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Predicting a UFC fight? 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F46B6815-F0E8-4906-8E3B-6B10576DED77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04</a:t>
            </a:r>
          </a:p>
        </p:txBody>
      </p:sp>
      <p:sp>
        <p:nvSpPr>
          <p:cNvPr id="9" name="Google Shape;615;p45">
            <a:extLst>
              <a:ext uri="{FF2B5EF4-FFF2-40B4-BE49-F238E27FC236}">
                <a16:creationId xmlns:a16="http://schemas.microsoft.com/office/drawing/2014/main" id="{BB6DC339-799F-42DB-976A-B681EE8B751B}"/>
              </a:ext>
            </a:extLst>
          </p:cNvPr>
          <p:cNvSpPr txBox="1">
            <a:spLocks/>
          </p:cNvSpPr>
          <p:nvPr/>
        </p:nvSpPr>
        <p:spPr>
          <a:xfrm>
            <a:off x="365760" y="3611245"/>
            <a:ext cx="2913927" cy="1333018"/>
          </a:xfrm>
          <a:prstGeom prst="rect">
            <a:avLst/>
          </a:prstGeom>
          <a:noFill/>
          <a:ln w="28575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" sz="1000" b="1" dirty="0">
                <a:latin typeface="Orbitron" panose="020B0604020202020204" charset="0"/>
              </a:rPr>
              <a:t>Input variables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900" dirty="0">
                <a:latin typeface="Orbitron" panose="020B0604020202020204" charset="0"/>
              </a:rPr>
              <a:t>Significant strikes </a:t>
            </a:r>
            <a:r>
              <a:rPr lang="en-US" sz="900" dirty="0">
                <a:latin typeface="Orbitron" panose="020B0604020202020204" charset="0"/>
              </a:rPr>
              <a:t>received</a:t>
            </a:r>
            <a:endParaRPr lang="en" sz="900" dirty="0">
              <a:latin typeface="Orbitron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900" dirty="0">
                <a:latin typeface="Orbitron" panose="020B0604020202020204" charset="0"/>
              </a:rPr>
              <a:t>Significant strikes landed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900" dirty="0">
                <a:latin typeface="Orbitron" panose="020B0604020202020204" charset="0"/>
              </a:rPr>
              <a:t>Ratio of losses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900" dirty="0">
                <a:latin typeface="Orbitron" panose="020B0604020202020204" charset="0"/>
              </a:rPr>
              <a:t>Ratio of winnings by DS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sz="900" dirty="0">
                <a:latin typeface="Orbitron" panose="020B0604020202020204" charset="0"/>
              </a:rPr>
              <a:t>Age</a:t>
            </a:r>
            <a:endParaRPr lang="en" sz="1000" dirty="0">
              <a:latin typeface="Orbitron" panose="020B0604020202020204" charset="0"/>
            </a:endParaRPr>
          </a:p>
        </p:txBody>
      </p:sp>
      <p:pic>
        <p:nvPicPr>
          <p:cNvPr id="11" name="Picture 2" descr="Ironhack - Crunchbase Company Profile &amp;amp; Funding">
            <a:extLst>
              <a:ext uri="{FF2B5EF4-FFF2-40B4-BE49-F238E27FC236}">
                <a16:creationId xmlns:a16="http://schemas.microsoft.com/office/drawing/2014/main" id="{EC88EF14-15F7-44ED-927A-1B9C6B059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7E4A01E3-B67C-4AE2-9A48-738F898CB9D9}"/>
              </a:ext>
            </a:extLst>
          </p:cNvPr>
          <p:cNvGrpSpPr/>
          <p:nvPr/>
        </p:nvGrpSpPr>
        <p:grpSpPr>
          <a:xfrm>
            <a:off x="1718310" y="2070260"/>
            <a:ext cx="2019300" cy="437400"/>
            <a:chOff x="2305050" y="2667000"/>
            <a:chExt cx="2019300" cy="437400"/>
          </a:xfrm>
        </p:grpSpPr>
        <p:sp>
          <p:nvSpPr>
            <p:cNvPr id="233" name="Google Shape;233;p32"/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240;p32"/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241" name="Google Shape;241;p32"/>
              <p:cNvSpPr/>
              <p:nvPr/>
            </p:nvSpPr>
            <p:spPr>
              <a:xfrm>
                <a:off x="2733100" y="2809007"/>
                <a:ext cx="872932" cy="1565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2"/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" name="Google Shape;169;p29">
            <a:extLst>
              <a:ext uri="{FF2B5EF4-FFF2-40B4-BE49-F238E27FC236}">
                <a16:creationId xmlns:a16="http://schemas.microsoft.com/office/drawing/2014/main" id="{90411345-444D-41AD-AECB-35A7318F4023}"/>
              </a:ext>
            </a:extLst>
          </p:cNvPr>
          <p:cNvSpPr txBox="1">
            <a:spLocks/>
          </p:cNvSpPr>
          <p:nvPr/>
        </p:nvSpPr>
        <p:spPr>
          <a:xfrm>
            <a:off x="331790" y="2070259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Accuracy</a:t>
            </a:r>
          </a:p>
        </p:txBody>
      </p:sp>
      <p:sp>
        <p:nvSpPr>
          <p:cNvPr id="68" name="Google Shape;169;p29">
            <a:extLst>
              <a:ext uri="{FF2B5EF4-FFF2-40B4-BE49-F238E27FC236}">
                <a16:creationId xmlns:a16="http://schemas.microsoft.com/office/drawing/2014/main" id="{AF31778C-8174-4AC2-A0E2-9EE3338E184B}"/>
              </a:ext>
            </a:extLst>
          </p:cNvPr>
          <p:cNvSpPr txBox="1">
            <a:spLocks/>
          </p:cNvSpPr>
          <p:nvPr/>
        </p:nvSpPr>
        <p:spPr>
          <a:xfrm>
            <a:off x="3657542" y="2299638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0.66</a:t>
            </a:r>
          </a:p>
        </p:txBody>
      </p:sp>
      <p:grpSp>
        <p:nvGrpSpPr>
          <p:cNvPr id="69" name="Grupo 68">
            <a:extLst>
              <a:ext uri="{FF2B5EF4-FFF2-40B4-BE49-F238E27FC236}">
                <a16:creationId xmlns:a16="http://schemas.microsoft.com/office/drawing/2014/main" id="{489B8627-3A59-4210-B9CF-FF7770015077}"/>
              </a:ext>
            </a:extLst>
          </p:cNvPr>
          <p:cNvGrpSpPr/>
          <p:nvPr/>
        </p:nvGrpSpPr>
        <p:grpSpPr>
          <a:xfrm>
            <a:off x="1718310" y="2737039"/>
            <a:ext cx="2019300" cy="437400"/>
            <a:chOff x="2305050" y="2667000"/>
            <a:chExt cx="2019300" cy="437400"/>
          </a:xfrm>
        </p:grpSpPr>
        <p:sp>
          <p:nvSpPr>
            <p:cNvPr id="70" name="Google Shape;233;p32">
              <a:extLst>
                <a:ext uri="{FF2B5EF4-FFF2-40B4-BE49-F238E27FC236}">
                  <a16:creationId xmlns:a16="http://schemas.microsoft.com/office/drawing/2014/main" id="{0957EC38-545C-48F6-B47B-3224A2016D6F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" name="Google Shape;240;p32">
              <a:extLst>
                <a:ext uri="{FF2B5EF4-FFF2-40B4-BE49-F238E27FC236}">
                  <a16:creationId xmlns:a16="http://schemas.microsoft.com/office/drawing/2014/main" id="{370FD274-DCD5-4779-BC9D-D860A5D9B085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72" name="Google Shape;241;p32">
                <a:extLst>
                  <a:ext uri="{FF2B5EF4-FFF2-40B4-BE49-F238E27FC236}">
                    <a16:creationId xmlns:a16="http://schemas.microsoft.com/office/drawing/2014/main" id="{A16BA281-3447-420C-B76D-05C6002C7688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625120" cy="1565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42;p32">
                <a:extLst>
                  <a:ext uri="{FF2B5EF4-FFF2-40B4-BE49-F238E27FC236}">
                    <a16:creationId xmlns:a16="http://schemas.microsoft.com/office/drawing/2014/main" id="{0DBF56BF-CF7C-43D5-906D-01A465CBD99C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" name="Google Shape;169;p29">
            <a:extLst>
              <a:ext uri="{FF2B5EF4-FFF2-40B4-BE49-F238E27FC236}">
                <a16:creationId xmlns:a16="http://schemas.microsoft.com/office/drawing/2014/main" id="{8CDE4E54-B2FA-4CB9-9433-9150E4C665D4}"/>
              </a:ext>
            </a:extLst>
          </p:cNvPr>
          <p:cNvSpPr txBox="1">
            <a:spLocks/>
          </p:cNvSpPr>
          <p:nvPr/>
        </p:nvSpPr>
        <p:spPr>
          <a:xfrm>
            <a:off x="331790" y="2737038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Recall</a:t>
            </a:r>
          </a:p>
        </p:txBody>
      </p:sp>
      <p:sp>
        <p:nvSpPr>
          <p:cNvPr id="75" name="Google Shape;169;p29">
            <a:extLst>
              <a:ext uri="{FF2B5EF4-FFF2-40B4-BE49-F238E27FC236}">
                <a16:creationId xmlns:a16="http://schemas.microsoft.com/office/drawing/2014/main" id="{21CF62B9-5CB3-4EBE-BADF-8402AB691DAC}"/>
              </a:ext>
            </a:extLst>
          </p:cNvPr>
          <p:cNvSpPr txBox="1">
            <a:spLocks/>
          </p:cNvSpPr>
          <p:nvPr/>
        </p:nvSpPr>
        <p:spPr>
          <a:xfrm>
            <a:off x="3657542" y="2966417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0.47</a:t>
            </a:r>
          </a:p>
        </p:txBody>
      </p:sp>
      <p:grpSp>
        <p:nvGrpSpPr>
          <p:cNvPr id="76" name="Grupo 75">
            <a:extLst>
              <a:ext uri="{FF2B5EF4-FFF2-40B4-BE49-F238E27FC236}">
                <a16:creationId xmlns:a16="http://schemas.microsoft.com/office/drawing/2014/main" id="{014032B7-6204-4511-A110-9D8C23C8C94C}"/>
              </a:ext>
            </a:extLst>
          </p:cNvPr>
          <p:cNvGrpSpPr/>
          <p:nvPr/>
        </p:nvGrpSpPr>
        <p:grpSpPr>
          <a:xfrm>
            <a:off x="1718309" y="3432710"/>
            <a:ext cx="2019300" cy="437400"/>
            <a:chOff x="2305050" y="2667000"/>
            <a:chExt cx="2019300" cy="437400"/>
          </a:xfrm>
        </p:grpSpPr>
        <p:sp>
          <p:nvSpPr>
            <p:cNvPr id="77" name="Google Shape;233;p32">
              <a:extLst>
                <a:ext uri="{FF2B5EF4-FFF2-40B4-BE49-F238E27FC236}">
                  <a16:creationId xmlns:a16="http://schemas.microsoft.com/office/drawing/2014/main" id="{9501B406-F70D-4912-8470-EE8933AB9570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240;p32">
              <a:extLst>
                <a:ext uri="{FF2B5EF4-FFF2-40B4-BE49-F238E27FC236}">
                  <a16:creationId xmlns:a16="http://schemas.microsoft.com/office/drawing/2014/main" id="{7D17653A-7F1D-4869-A4D0-D7E20A639B58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79" name="Google Shape;241;p32">
                <a:extLst>
                  <a:ext uri="{FF2B5EF4-FFF2-40B4-BE49-F238E27FC236}">
                    <a16:creationId xmlns:a16="http://schemas.microsoft.com/office/drawing/2014/main" id="{44F44E45-81A7-46DC-A60E-BB5907EF9C1D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373661" cy="1565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42;p32">
                <a:extLst>
                  <a:ext uri="{FF2B5EF4-FFF2-40B4-BE49-F238E27FC236}">
                    <a16:creationId xmlns:a16="http://schemas.microsoft.com/office/drawing/2014/main" id="{24F6E409-605C-4817-AF56-66FFC84A6E27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" name="Google Shape;169;p29">
            <a:extLst>
              <a:ext uri="{FF2B5EF4-FFF2-40B4-BE49-F238E27FC236}">
                <a16:creationId xmlns:a16="http://schemas.microsoft.com/office/drawing/2014/main" id="{3652DB07-9E11-4B23-9E0C-92EEF92E5E73}"/>
              </a:ext>
            </a:extLst>
          </p:cNvPr>
          <p:cNvSpPr txBox="1">
            <a:spLocks/>
          </p:cNvSpPr>
          <p:nvPr/>
        </p:nvSpPr>
        <p:spPr>
          <a:xfrm>
            <a:off x="331789" y="3432709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F1</a:t>
            </a:r>
          </a:p>
        </p:txBody>
      </p:sp>
      <p:sp>
        <p:nvSpPr>
          <p:cNvPr id="82" name="Google Shape;169;p29">
            <a:extLst>
              <a:ext uri="{FF2B5EF4-FFF2-40B4-BE49-F238E27FC236}">
                <a16:creationId xmlns:a16="http://schemas.microsoft.com/office/drawing/2014/main" id="{E2747D34-5234-4DB5-8F40-981340DD752D}"/>
              </a:ext>
            </a:extLst>
          </p:cNvPr>
          <p:cNvSpPr txBox="1">
            <a:spLocks/>
          </p:cNvSpPr>
          <p:nvPr/>
        </p:nvSpPr>
        <p:spPr>
          <a:xfrm>
            <a:off x="3657541" y="3662088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0.21</a:t>
            </a:r>
          </a:p>
        </p:txBody>
      </p:sp>
      <p:grpSp>
        <p:nvGrpSpPr>
          <p:cNvPr id="104" name="Grupo 103">
            <a:extLst>
              <a:ext uri="{FF2B5EF4-FFF2-40B4-BE49-F238E27FC236}">
                <a16:creationId xmlns:a16="http://schemas.microsoft.com/office/drawing/2014/main" id="{804D7C5A-D9E9-4185-9DD9-5A2CAFAF6DB6}"/>
              </a:ext>
            </a:extLst>
          </p:cNvPr>
          <p:cNvGrpSpPr/>
          <p:nvPr/>
        </p:nvGrpSpPr>
        <p:grpSpPr>
          <a:xfrm>
            <a:off x="1718309" y="4096073"/>
            <a:ext cx="2019300" cy="437400"/>
            <a:chOff x="2305050" y="2667000"/>
            <a:chExt cx="2019300" cy="437400"/>
          </a:xfrm>
        </p:grpSpPr>
        <p:sp>
          <p:nvSpPr>
            <p:cNvPr id="105" name="Google Shape;233;p32">
              <a:extLst>
                <a:ext uri="{FF2B5EF4-FFF2-40B4-BE49-F238E27FC236}">
                  <a16:creationId xmlns:a16="http://schemas.microsoft.com/office/drawing/2014/main" id="{CA00AC63-7FC9-49EF-9075-4E25DF6D40E3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240;p32">
              <a:extLst>
                <a:ext uri="{FF2B5EF4-FFF2-40B4-BE49-F238E27FC236}">
                  <a16:creationId xmlns:a16="http://schemas.microsoft.com/office/drawing/2014/main" id="{275A39FD-9DB2-4B36-ADB1-6691B651D38F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107" name="Google Shape;241;p32">
                <a:extLst>
                  <a:ext uri="{FF2B5EF4-FFF2-40B4-BE49-F238E27FC236}">
                    <a16:creationId xmlns:a16="http://schemas.microsoft.com/office/drawing/2014/main" id="{7D1954FF-83A3-4FA3-AED2-3F41C9FC5E90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373661" cy="1565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2;p32">
                <a:extLst>
                  <a:ext uri="{FF2B5EF4-FFF2-40B4-BE49-F238E27FC236}">
                    <a16:creationId xmlns:a16="http://schemas.microsoft.com/office/drawing/2014/main" id="{B0994D05-8589-4E1B-875A-8F5BC19949BD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" name="Google Shape;169;p29">
            <a:extLst>
              <a:ext uri="{FF2B5EF4-FFF2-40B4-BE49-F238E27FC236}">
                <a16:creationId xmlns:a16="http://schemas.microsoft.com/office/drawing/2014/main" id="{964F1703-A263-41BA-8109-28088F4AC4F4}"/>
              </a:ext>
            </a:extLst>
          </p:cNvPr>
          <p:cNvSpPr txBox="1">
            <a:spLocks/>
          </p:cNvSpPr>
          <p:nvPr/>
        </p:nvSpPr>
        <p:spPr>
          <a:xfrm>
            <a:off x="331789" y="4096072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Precision</a:t>
            </a:r>
          </a:p>
        </p:txBody>
      </p:sp>
      <p:sp>
        <p:nvSpPr>
          <p:cNvPr id="110" name="Google Shape;169;p29">
            <a:extLst>
              <a:ext uri="{FF2B5EF4-FFF2-40B4-BE49-F238E27FC236}">
                <a16:creationId xmlns:a16="http://schemas.microsoft.com/office/drawing/2014/main" id="{8ED54422-3BD4-4A3C-B317-7536F056082B}"/>
              </a:ext>
            </a:extLst>
          </p:cNvPr>
          <p:cNvSpPr txBox="1">
            <a:spLocks/>
          </p:cNvSpPr>
          <p:nvPr/>
        </p:nvSpPr>
        <p:spPr>
          <a:xfrm>
            <a:off x="3677761" y="4314771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0.14</a:t>
            </a:r>
          </a:p>
        </p:txBody>
      </p: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F922E3E4-C38C-44DF-8D4E-144EF0722BF7}"/>
              </a:ext>
            </a:extLst>
          </p:cNvPr>
          <p:cNvGrpSpPr/>
          <p:nvPr/>
        </p:nvGrpSpPr>
        <p:grpSpPr>
          <a:xfrm>
            <a:off x="6324118" y="2070260"/>
            <a:ext cx="2019300" cy="437400"/>
            <a:chOff x="2305050" y="2667000"/>
            <a:chExt cx="2019300" cy="437400"/>
          </a:xfrm>
        </p:grpSpPr>
        <p:sp>
          <p:nvSpPr>
            <p:cNvPr id="112" name="Google Shape;233;p32">
              <a:extLst>
                <a:ext uri="{FF2B5EF4-FFF2-40B4-BE49-F238E27FC236}">
                  <a16:creationId xmlns:a16="http://schemas.microsoft.com/office/drawing/2014/main" id="{B46D815C-6179-4CDC-AC60-08864193D9F7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" name="Google Shape;240;p32">
              <a:extLst>
                <a:ext uri="{FF2B5EF4-FFF2-40B4-BE49-F238E27FC236}">
                  <a16:creationId xmlns:a16="http://schemas.microsoft.com/office/drawing/2014/main" id="{DD3E9CD2-7AA8-4FDF-BAB5-ADE95687C3AE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114" name="Google Shape;241;p32">
                <a:extLst>
                  <a:ext uri="{FF2B5EF4-FFF2-40B4-BE49-F238E27FC236}">
                    <a16:creationId xmlns:a16="http://schemas.microsoft.com/office/drawing/2014/main" id="{AD6710AA-91E7-4287-9E67-C86D6555A0BC}"/>
                  </a:ext>
                </a:extLst>
              </p:cNvPr>
              <p:cNvSpPr/>
              <p:nvPr/>
            </p:nvSpPr>
            <p:spPr>
              <a:xfrm>
                <a:off x="2733099" y="2809008"/>
                <a:ext cx="823723" cy="15651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2;p32">
                <a:extLst>
                  <a:ext uri="{FF2B5EF4-FFF2-40B4-BE49-F238E27FC236}">
                    <a16:creationId xmlns:a16="http://schemas.microsoft.com/office/drawing/2014/main" id="{EBBA883D-CB72-4EC7-9E12-5857C9FEC386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" name="Google Shape;169;p29">
            <a:extLst>
              <a:ext uri="{FF2B5EF4-FFF2-40B4-BE49-F238E27FC236}">
                <a16:creationId xmlns:a16="http://schemas.microsoft.com/office/drawing/2014/main" id="{DD3AEA23-D82F-4558-A370-7D82027B9B7E}"/>
              </a:ext>
            </a:extLst>
          </p:cNvPr>
          <p:cNvSpPr txBox="1">
            <a:spLocks/>
          </p:cNvSpPr>
          <p:nvPr/>
        </p:nvSpPr>
        <p:spPr>
          <a:xfrm>
            <a:off x="4937598" y="2070259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Accuracy</a:t>
            </a:r>
          </a:p>
        </p:txBody>
      </p:sp>
      <p:sp>
        <p:nvSpPr>
          <p:cNvPr id="117" name="Google Shape;169;p29">
            <a:extLst>
              <a:ext uri="{FF2B5EF4-FFF2-40B4-BE49-F238E27FC236}">
                <a16:creationId xmlns:a16="http://schemas.microsoft.com/office/drawing/2014/main" id="{B162A728-7C92-49BE-BEF9-968EB59DD265}"/>
              </a:ext>
            </a:extLst>
          </p:cNvPr>
          <p:cNvSpPr txBox="1">
            <a:spLocks/>
          </p:cNvSpPr>
          <p:nvPr/>
        </p:nvSpPr>
        <p:spPr>
          <a:xfrm>
            <a:off x="8263350" y="2299638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0.61</a:t>
            </a:r>
          </a:p>
        </p:txBody>
      </p:sp>
      <p:grpSp>
        <p:nvGrpSpPr>
          <p:cNvPr id="118" name="Grupo 117">
            <a:extLst>
              <a:ext uri="{FF2B5EF4-FFF2-40B4-BE49-F238E27FC236}">
                <a16:creationId xmlns:a16="http://schemas.microsoft.com/office/drawing/2014/main" id="{6C64D3C8-FB1B-4BB1-A682-15B4C415D174}"/>
              </a:ext>
            </a:extLst>
          </p:cNvPr>
          <p:cNvGrpSpPr/>
          <p:nvPr/>
        </p:nvGrpSpPr>
        <p:grpSpPr>
          <a:xfrm>
            <a:off x="6324118" y="2737039"/>
            <a:ext cx="2019300" cy="437400"/>
            <a:chOff x="2305050" y="2667000"/>
            <a:chExt cx="2019300" cy="437400"/>
          </a:xfrm>
        </p:grpSpPr>
        <p:sp>
          <p:nvSpPr>
            <p:cNvPr id="119" name="Google Shape;233;p32">
              <a:extLst>
                <a:ext uri="{FF2B5EF4-FFF2-40B4-BE49-F238E27FC236}">
                  <a16:creationId xmlns:a16="http://schemas.microsoft.com/office/drawing/2014/main" id="{527404A6-81E0-448C-AE50-A180313890E3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240;p32">
              <a:extLst>
                <a:ext uri="{FF2B5EF4-FFF2-40B4-BE49-F238E27FC236}">
                  <a16:creationId xmlns:a16="http://schemas.microsoft.com/office/drawing/2014/main" id="{D9A28514-E836-47BB-BFE1-0826186805EB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121" name="Google Shape;241;p32">
                <a:extLst>
                  <a:ext uri="{FF2B5EF4-FFF2-40B4-BE49-F238E27FC236}">
                    <a16:creationId xmlns:a16="http://schemas.microsoft.com/office/drawing/2014/main" id="{FC445BD1-0EAD-4C09-A2E9-6DC1CB40FEE2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581677" cy="1565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2;p32">
                <a:extLst>
                  <a:ext uri="{FF2B5EF4-FFF2-40B4-BE49-F238E27FC236}">
                    <a16:creationId xmlns:a16="http://schemas.microsoft.com/office/drawing/2014/main" id="{68CDB727-72D7-4771-96A0-1F299759E4B4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69;p29">
            <a:extLst>
              <a:ext uri="{FF2B5EF4-FFF2-40B4-BE49-F238E27FC236}">
                <a16:creationId xmlns:a16="http://schemas.microsoft.com/office/drawing/2014/main" id="{A5789CDC-CFA9-4682-96C0-B2460EC8037E}"/>
              </a:ext>
            </a:extLst>
          </p:cNvPr>
          <p:cNvSpPr txBox="1">
            <a:spLocks/>
          </p:cNvSpPr>
          <p:nvPr/>
        </p:nvSpPr>
        <p:spPr>
          <a:xfrm>
            <a:off x="4937598" y="2737038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Recall</a:t>
            </a:r>
          </a:p>
        </p:txBody>
      </p:sp>
      <p:sp>
        <p:nvSpPr>
          <p:cNvPr id="124" name="Google Shape;169;p29">
            <a:extLst>
              <a:ext uri="{FF2B5EF4-FFF2-40B4-BE49-F238E27FC236}">
                <a16:creationId xmlns:a16="http://schemas.microsoft.com/office/drawing/2014/main" id="{09DD8B06-B27C-4754-B495-41806372BFBB}"/>
              </a:ext>
            </a:extLst>
          </p:cNvPr>
          <p:cNvSpPr txBox="1">
            <a:spLocks/>
          </p:cNvSpPr>
          <p:nvPr/>
        </p:nvSpPr>
        <p:spPr>
          <a:xfrm>
            <a:off x="8263350" y="2966417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0.43</a:t>
            </a:r>
          </a:p>
        </p:txBody>
      </p:sp>
      <p:grpSp>
        <p:nvGrpSpPr>
          <p:cNvPr id="125" name="Grupo 124">
            <a:extLst>
              <a:ext uri="{FF2B5EF4-FFF2-40B4-BE49-F238E27FC236}">
                <a16:creationId xmlns:a16="http://schemas.microsoft.com/office/drawing/2014/main" id="{37BA1287-DDEF-476B-9F06-AFDD7DF1C6FD}"/>
              </a:ext>
            </a:extLst>
          </p:cNvPr>
          <p:cNvGrpSpPr/>
          <p:nvPr/>
        </p:nvGrpSpPr>
        <p:grpSpPr>
          <a:xfrm>
            <a:off x="6324117" y="3432710"/>
            <a:ext cx="2019300" cy="437400"/>
            <a:chOff x="2305050" y="2667000"/>
            <a:chExt cx="2019300" cy="437400"/>
          </a:xfrm>
        </p:grpSpPr>
        <p:sp>
          <p:nvSpPr>
            <p:cNvPr id="126" name="Google Shape;233;p32">
              <a:extLst>
                <a:ext uri="{FF2B5EF4-FFF2-40B4-BE49-F238E27FC236}">
                  <a16:creationId xmlns:a16="http://schemas.microsoft.com/office/drawing/2014/main" id="{D4114671-D1B2-468D-ABA0-07BF5C3FD4EF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" name="Google Shape;240;p32">
              <a:extLst>
                <a:ext uri="{FF2B5EF4-FFF2-40B4-BE49-F238E27FC236}">
                  <a16:creationId xmlns:a16="http://schemas.microsoft.com/office/drawing/2014/main" id="{F454FA0B-7320-47ED-9312-120D599494A0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128" name="Google Shape;241;p32">
                <a:extLst>
                  <a:ext uri="{FF2B5EF4-FFF2-40B4-BE49-F238E27FC236}">
                    <a16:creationId xmlns:a16="http://schemas.microsoft.com/office/drawing/2014/main" id="{F44F4068-A77F-4EF9-85FF-3F2177C5DD33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697993" cy="1565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2;p32">
                <a:extLst>
                  <a:ext uri="{FF2B5EF4-FFF2-40B4-BE49-F238E27FC236}">
                    <a16:creationId xmlns:a16="http://schemas.microsoft.com/office/drawing/2014/main" id="{429460B9-154B-43DD-811B-7042EC7EED1F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" name="Google Shape;169;p29">
            <a:extLst>
              <a:ext uri="{FF2B5EF4-FFF2-40B4-BE49-F238E27FC236}">
                <a16:creationId xmlns:a16="http://schemas.microsoft.com/office/drawing/2014/main" id="{F75C3F0D-05C3-4FD7-8A76-A7C79BC40480}"/>
              </a:ext>
            </a:extLst>
          </p:cNvPr>
          <p:cNvSpPr txBox="1">
            <a:spLocks/>
          </p:cNvSpPr>
          <p:nvPr/>
        </p:nvSpPr>
        <p:spPr>
          <a:xfrm>
            <a:off x="4937597" y="3432709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F1</a:t>
            </a:r>
          </a:p>
        </p:txBody>
      </p:sp>
      <p:sp>
        <p:nvSpPr>
          <p:cNvPr id="131" name="Google Shape;169;p29">
            <a:extLst>
              <a:ext uri="{FF2B5EF4-FFF2-40B4-BE49-F238E27FC236}">
                <a16:creationId xmlns:a16="http://schemas.microsoft.com/office/drawing/2014/main" id="{C1CEE032-A3B8-4317-B665-BC1239CDD018}"/>
              </a:ext>
            </a:extLst>
          </p:cNvPr>
          <p:cNvSpPr txBox="1">
            <a:spLocks/>
          </p:cNvSpPr>
          <p:nvPr/>
        </p:nvSpPr>
        <p:spPr>
          <a:xfrm>
            <a:off x="8263349" y="3662088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0.49</a:t>
            </a:r>
          </a:p>
        </p:txBody>
      </p:sp>
      <p:grpSp>
        <p:nvGrpSpPr>
          <p:cNvPr id="132" name="Grupo 131">
            <a:extLst>
              <a:ext uri="{FF2B5EF4-FFF2-40B4-BE49-F238E27FC236}">
                <a16:creationId xmlns:a16="http://schemas.microsoft.com/office/drawing/2014/main" id="{54A9626B-7E4C-4704-8EE7-2372B6077921}"/>
              </a:ext>
            </a:extLst>
          </p:cNvPr>
          <p:cNvGrpSpPr/>
          <p:nvPr/>
        </p:nvGrpSpPr>
        <p:grpSpPr>
          <a:xfrm>
            <a:off x="6324117" y="4096073"/>
            <a:ext cx="2019300" cy="437400"/>
            <a:chOff x="2305050" y="2667000"/>
            <a:chExt cx="2019300" cy="437400"/>
          </a:xfrm>
        </p:grpSpPr>
        <p:sp>
          <p:nvSpPr>
            <p:cNvPr id="133" name="Google Shape;233;p32">
              <a:extLst>
                <a:ext uri="{FF2B5EF4-FFF2-40B4-BE49-F238E27FC236}">
                  <a16:creationId xmlns:a16="http://schemas.microsoft.com/office/drawing/2014/main" id="{BC9D6585-A349-4121-A1DC-1BEC1202611D}"/>
                </a:ext>
              </a:extLst>
            </p:cNvPr>
            <p:cNvSpPr/>
            <p:nvPr/>
          </p:nvSpPr>
          <p:spPr>
            <a:xfrm rot="10800000" flipH="1">
              <a:off x="2305050" y="2667000"/>
              <a:ext cx="2019300" cy="437400"/>
            </a:xfrm>
            <a:prstGeom prst="snip1Rect">
              <a:avLst>
                <a:gd name="adj" fmla="val 47908"/>
              </a:avLst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240;p32">
              <a:extLst>
                <a:ext uri="{FF2B5EF4-FFF2-40B4-BE49-F238E27FC236}">
                  <a16:creationId xmlns:a16="http://schemas.microsoft.com/office/drawing/2014/main" id="{756FD66E-6256-4BEA-B0CB-41E7FB540330}"/>
                </a:ext>
              </a:extLst>
            </p:cNvPr>
            <p:cNvGrpSpPr/>
            <p:nvPr/>
          </p:nvGrpSpPr>
          <p:grpSpPr>
            <a:xfrm>
              <a:off x="2579415" y="2805886"/>
              <a:ext cx="1390502" cy="159625"/>
              <a:chOff x="2729615" y="2805898"/>
              <a:chExt cx="1390502" cy="159625"/>
            </a:xfrm>
          </p:grpSpPr>
          <p:sp>
            <p:nvSpPr>
              <p:cNvPr id="135" name="Google Shape;241;p32">
                <a:extLst>
                  <a:ext uri="{FF2B5EF4-FFF2-40B4-BE49-F238E27FC236}">
                    <a16:creationId xmlns:a16="http://schemas.microsoft.com/office/drawing/2014/main" id="{F7EAD193-0AC5-4BA9-954F-37E3BD1015CD}"/>
                  </a:ext>
                </a:extLst>
              </p:cNvPr>
              <p:cNvSpPr/>
              <p:nvPr/>
            </p:nvSpPr>
            <p:spPr>
              <a:xfrm>
                <a:off x="2733100" y="2809007"/>
                <a:ext cx="746121" cy="1565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2;p32">
                <a:extLst>
                  <a:ext uri="{FF2B5EF4-FFF2-40B4-BE49-F238E27FC236}">
                    <a16:creationId xmlns:a16="http://schemas.microsoft.com/office/drawing/2014/main" id="{33133A50-2DEE-4309-B3EF-C2EBB55AC3D2}"/>
                  </a:ext>
                </a:extLst>
              </p:cNvPr>
              <p:cNvSpPr/>
              <p:nvPr/>
            </p:nvSpPr>
            <p:spPr>
              <a:xfrm>
                <a:off x="2729615" y="2805898"/>
                <a:ext cx="1390502" cy="159625"/>
              </a:xfrm>
              <a:prstGeom prst="rect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7" name="Google Shape;169;p29">
            <a:extLst>
              <a:ext uri="{FF2B5EF4-FFF2-40B4-BE49-F238E27FC236}">
                <a16:creationId xmlns:a16="http://schemas.microsoft.com/office/drawing/2014/main" id="{63DFB442-BE26-47D4-8F92-06CA06BBE91A}"/>
              </a:ext>
            </a:extLst>
          </p:cNvPr>
          <p:cNvSpPr txBox="1">
            <a:spLocks/>
          </p:cNvSpPr>
          <p:nvPr/>
        </p:nvSpPr>
        <p:spPr>
          <a:xfrm>
            <a:off x="4937597" y="4096072"/>
            <a:ext cx="1231950" cy="43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Precision</a:t>
            </a:r>
          </a:p>
        </p:txBody>
      </p:sp>
      <p:sp>
        <p:nvSpPr>
          <p:cNvPr id="138" name="Google Shape;169;p29">
            <a:extLst>
              <a:ext uri="{FF2B5EF4-FFF2-40B4-BE49-F238E27FC236}">
                <a16:creationId xmlns:a16="http://schemas.microsoft.com/office/drawing/2014/main" id="{44DED438-8A1B-420C-B287-0C1CC8576FBB}"/>
              </a:ext>
            </a:extLst>
          </p:cNvPr>
          <p:cNvSpPr txBox="1">
            <a:spLocks/>
          </p:cNvSpPr>
          <p:nvPr/>
        </p:nvSpPr>
        <p:spPr>
          <a:xfrm>
            <a:off x="8263349" y="4325451"/>
            <a:ext cx="615975" cy="32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sz="1050" b="1" dirty="0">
                <a:latin typeface="Orbitron" panose="020B0604020202020204" charset="0"/>
              </a:rPr>
              <a:t>0.57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C63D16D-A915-4532-8D74-05A75F2FF45C}"/>
              </a:ext>
            </a:extLst>
          </p:cNvPr>
          <p:cNvSpPr/>
          <p:nvPr/>
        </p:nvSpPr>
        <p:spPr>
          <a:xfrm>
            <a:off x="4526060" y="1064418"/>
            <a:ext cx="49209" cy="4079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Google Shape;169;p29">
            <a:extLst>
              <a:ext uri="{FF2B5EF4-FFF2-40B4-BE49-F238E27FC236}">
                <a16:creationId xmlns:a16="http://schemas.microsoft.com/office/drawing/2014/main" id="{FC0C6D1F-5097-475A-BE29-0D59377F0665}"/>
              </a:ext>
            </a:extLst>
          </p:cNvPr>
          <p:cNvSpPr txBox="1">
            <a:spLocks/>
          </p:cNvSpPr>
          <p:nvPr/>
        </p:nvSpPr>
        <p:spPr>
          <a:xfrm>
            <a:off x="331789" y="985049"/>
            <a:ext cx="2246048" cy="60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RESULTS NOT BALANCED DATA</a:t>
            </a:r>
          </a:p>
        </p:txBody>
      </p:sp>
      <p:sp>
        <p:nvSpPr>
          <p:cNvPr id="141" name="Google Shape;169;p29">
            <a:extLst>
              <a:ext uri="{FF2B5EF4-FFF2-40B4-BE49-F238E27FC236}">
                <a16:creationId xmlns:a16="http://schemas.microsoft.com/office/drawing/2014/main" id="{C01BCCF0-E9D2-482E-B46F-9E93F2AC2512}"/>
              </a:ext>
            </a:extLst>
          </p:cNvPr>
          <p:cNvSpPr txBox="1">
            <a:spLocks/>
          </p:cNvSpPr>
          <p:nvPr/>
        </p:nvSpPr>
        <p:spPr>
          <a:xfrm>
            <a:off x="4937597" y="985049"/>
            <a:ext cx="2246048" cy="60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>
              <a:spcAft>
                <a:spcPts val="1600"/>
              </a:spcAft>
              <a:buFont typeface="Open Sans"/>
              <a:buNone/>
            </a:pPr>
            <a:r>
              <a:rPr lang="en-US" b="1" dirty="0">
                <a:latin typeface="Orbitron" panose="020B0604020202020204" charset="0"/>
              </a:rPr>
              <a:t>RESULTS BALANCED DATA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D84AC35D-9AB7-4BBA-A234-EE1EEA46B6A7}"/>
              </a:ext>
            </a:extLst>
          </p:cNvPr>
          <p:cNvCxnSpPr>
            <a:cxnSpLocks/>
          </p:cNvCxnSpPr>
          <p:nvPr/>
        </p:nvCxnSpPr>
        <p:spPr>
          <a:xfrm flipH="1">
            <a:off x="7473206" y="2284398"/>
            <a:ext cx="2179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ector recto de flecha 144">
            <a:extLst>
              <a:ext uri="{FF2B5EF4-FFF2-40B4-BE49-F238E27FC236}">
                <a16:creationId xmlns:a16="http://schemas.microsoft.com/office/drawing/2014/main" id="{558A8ADB-4285-4543-A706-56259A71326B}"/>
              </a:ext>
            </a:extLst>
          </p:cNvPr>
          <p:cNvCxnSpPr>
            <a:cxnSpLocks/>
          </p:cNvCxnSpPr>
          <p:nvPr/>
        </p:nvCxnSpPr>
        <p:spPr>
          <a:xfrm flipH="1">
            <a:off x="7229103" y="2954495"/>
            <a:ext cx="2179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ector recto de flecha 145">
            <a:extLst>
              <a:ext uri="{FF2B5EF4-FFF2-40B4-BE49-F238E27FC236}">
                <a16:creationId xmlns:a16="http://schemas.microsoft.com/office/drawing/2014/main" id="{E4F9F62E-422F-4170-BE5C-58418181BD01}"/>
              </a:ext>
            </a:extLst>
          </p:cNvPr>
          <p:cNvCxnSpPr>
            <a:cxnSpLocks/>
          </p:cNvCxnSpPr>
          <p:nvPr/>
        </p:nvCxnSpPr>
        <p:spPr>
          <a:xfrm>
            <a:off x="7348088" y="3649703"/>
            <a:ext cx="19785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de flecha 149">
            <a:extLst>
              <a:ext uri="{FF2B5EF4-FFF2-40B4-BE49-F238E27FC236}">
                <a16:creationId xmlns:a16="http://schemas.microsoft.com/office/drawing/2014/main" id="{E6FD9BAD-DA3E-4191-8D5D-34FC27E79A67}"/>
              </a:ext>
            </a:extLst>
          </p:cNvPr>
          <p:cNvCxnSpPr>
            <a:cxnSpLocks/>
          </p:cNvCxnSpPr>
          <p:nvPr/>
        </p:nvCxnSpPr>
        <p:spPr>
          <a:xfrm>
            <a:off x="7416274" y="4314771"/>
            <a:ext cx="19785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itle 1">
            <a:extLst>
              <a:ext uri="{FF2B5EF4-FFF2-40B4-BE49-F238E27FC236}">
                <a16:creationId xmlns:a16="http://schemas.microsoft.com/office/drawing/2014/main" id="{C2AF7FD8-0DEC-40E0-9565-752018F61935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Predicting a UFC fight? </a:t>
            </a:r>
          </a:p>
        </p:txBody>
      </p:sp>
      <p:sp>
        <p:nvSpPr>
          <p:cNvPr id="66" name="Title 3">
            <a:extLst>
              <a:ext uri="{FF2B5EF4-FFF2-40B4-BE49-F238E27FC236}">
                <a16:creationId xmlns:a16="http://schemas.microsoft.com/office/drawing/2014/main" id="{4875CADE-BCD1-466A-98C3-684BA3E6C237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04</a:t>
            </a:r>
          </a:p>
        </p:txBody>
      </p:sp>
      <p:pic>
        <p:nvPicPr>
          <p:cNvPr id="83" name="Picture 2" descr="Ironhack - Crunchbase Company Profile &amp;amp; Funding">
            <a:extLst>
              <a:ext uri="{FF2B5EF4-FFF2-40B4-BE49-F238E27FC236}">
                <a16:creationId xmlns:a16="http://schemas.microsoft.com/office/drawing/2014/main" id="{D3F7AE1F-1641-4ED6-8DCC-0E6E6223A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5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16606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Conclusions</a:t>
            </a:r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 idx="2"/>
          </p:nvPr>
        </p:nvSpPr>
        <p:spPr>
          <a:xfrm>
            <a:off x="984743" y="2199950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5" name="Google Shape;345;p35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446C4747-4938-437E-BEF3-04E40342E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302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B386CB12-DD17-4BB8-B700-26221D228584}"/>
              </a:ext>
            </a:extLst>
          </p:cNvPr>
          <p:cNvGrpSpPr/>
          <p:nvPr/>
        </p:nvGrpSpPr>
        <p:grpSpPr>
          <a:xfrm>
            <a:off x="457200" y="1204913"/>
            <a:ext cx="3876675" cy="3067049"/>
            <a:chOff x="457200" y="1204913"/>
            <a:chExt cx="3876675" cy="30670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C9F3BC-6AB0-4727-BE2F-2F033A6649A7}"/>
                </a:ext>
              </a:extLst>
            </p:cNvPr>
            <p:cNvSpPr txBox="1"/>
            <p:nvPr/>
          </p:nvSpPr>
          <p:spPr>
            <a:xfrm>
              <a:off x="1590675" y="1433512"/>
              <a:ext cx="2743200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Orbitron"/>
                </a:rPr>
                <a:t>1. TAKE DOWN DEFENSE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89F69C0-3132-438B-9F32-2245E4FEF789}"/>
                </a:ext>
              </a:extLst>
            </p:cNvPr>
            <p:cNvSpPr txBox="1"/>
            <p:nvPr/>
          </p:nvSpPr>
          <p:spPr>
            <a:xfrm>
              <a:off x="1590675" y="2571750"/>
              <a:ext cx="2743200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Orbitron"/>
                </a:rPr>
                <a:t>2. STRIKING DEFFENSE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B146915-87F4-4640-99F3-80A6532396FF}"/>
                </a:ext>
              </a:extLst>
            </p:cNvPr>
            <p:cNvGrpSpPr/>
            <p:nvPr/>
          </p:nvGrpSpPr>
          <p:grpSpPr>
            <a:xfrm>
              <a:off x="457200" y="1204913"/>
              <a:ext cx="971549" cy="3067049"/>
              <a:chOff x="623888" y="1309688"/>
              <a:chExt cx="971549" cy="3067049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9D6CF68-32D0-4370-94D6-D31F0F360020}"/>
                  </a:ext>
                </a:extLst>
              </p:cNvPr>
              <p:cNvSpPr/>
              <p:nvPr/>
            </p:nvSpPr>
            <p:spPr>
              <a:xfrm>
                <a:off x="681037" y="3462337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89E0321-D965-43D0-986C-C7F456179182}"/>
                  </a:ext>
                </a:extLst>
              </p:cNvPr>
              <p:cNvSpPr/>
              <p:nvPr/>
            </p:nvSpPr>
            <p:spPr>
              <a:xfrm>
                <a:off x="657225" y="2386012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747F5A2-2622-463E-BA37-BDCDDCA871F8}"/>
                  </a:ext>
                </a:extLst>
              </p:cNvPr>
              <p:cNvSpPr/>
              <p:nvPr/>
            </p:nvSpPr>
            <p:spPr>
              <a:xfrm>
                <a:off x="623888" y="1309688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5">
                <a:extLst>
                  <a:ext uri="{FF2B5EF4-FFF2-40B4-BE49-F238E27FC236}">
                    <a16:creationId xmlns:a16="http://schemas.microsoft.com/office/drawing/2014/main" id="{5E0FEF96-1D6C-4507-BB75-000CBA5F9B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1050" y="1433513"/>
                <a:ext cx="661988" cy="661988"/>
              </a:xfrm>
              <a:prstGeom prst="rect">
                <a:avLst/>
              </a:prstGeom>
            </p:spPr>
          </p:pic>
          <p:pic>
            <p:nvPicPr>
              <p:cNvPr id="8" name="Picture 8">
                <a:extLst>
                  <a:ext uri="{FF2B5EF4-FFF2-40B4-BE49-F238E27FC236}">
                    <a16:creationId xmlns:a16="http://schemas.microsoft.com/office/drawing/2014/main" id="{1B732A33-C370-46B2-BEF9-E8F0B99484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050" y="2495550"/>
                <a:ext cx="714375" cy="690563"/>
              </a:xfrm>
              <a:prstGeom prst="rect">
                <a:avLst/>
              </a:prstGeom>
            </p:spPr>
          </p:pic>
          <p:pic>
            <p:nvPicPr>
              <p:cNvPr id="9" name="Picture 9">
                <a:extLst>
                  <a:ext uri="{FF2B5EF4-FFF2-40B4-BE49-F238E27FC236}">
                    <a16:creationId xmlns:a16="http://schemas.microsoft.com/office/drawing/2014/main" id="{9B0862F4-5543-4F8C-9070-4681A37423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4375" y="3496246"/>
                <a:ext cx="847725" cy="846582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2EE08A-B08C-4D31-A9C2-E8BE146566E3}"/>
                </a:ext>
              </a:extLst>
            </p:cNvPr>
            <p:cNvSpPr txBox="1"/>
            <p:nvPr/>
          </p:nvSpPr>
          <p:spPr>
            <a:xfrm>
              <a:off x="1590675" y="3557588"/>
              <a:ext cx="2676525" cy="52322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Orbitron"/>
                </a:rPr>
                <a:t>3. SIGNIFICANT LANDED PUNCHES PER MINUTE</a:t>
              </a:r>
            </a:p>
          </p:txBody>
        </p:sp>
      </p:grpSp>
      <p:sp>
        <p:nvSpPr>
          <p:cNvPr id="13" name="Title 3">
            <a:extLst>
              <a:ext uri="{FF2B5EF4-FFF2-40B4-BE49-F238E27FC236}">
                <a16:creationId xmlns:a16="http://schemas.microsoft.com/office/drawing/2014/main" id="{54EA60E5-20AF-4ADD-BD8B-B8FA36033B99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/>
              <a:t>05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C7FDDF7-D542-4056-8353-CD44D0AA71DA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/>
              <a:t>Conclusions</a:t>
            </a:r>
            <a:endParaRPr lang="en-US" sz="2800" b="1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5C32029-11D4-4BAE-805F-0C74663F3ACD}"/>
              </a:ext>
            </a:extLst>
          </p:cNvPr>
          <p:cNvGrpSpPr/>
          <p:nvPr/>
        </p:nvGrpSpPr>
        <p:grpSpPr>
          <a:xfrm>
            <a:off x="4805362" y="1204913"/>
            <a:ext cx="4138613" cy="2024062"/>
            <a:chOff x="5214937" y="1171575"/>
            <a:chExt cx="4138613" cy="2024062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A4B49E7-8AFD-492F-A950-843171F436C3}"/>
                </a:ext>
              </a:extLst>
            </p:cNvPr>
            <p:cNvGrpSpPr/>
            <p:nvPr/>
          </p:nvGrpSpPr>
          <p:grpSpPr>
            <a:xfrm>
              <a:off x="5214937" y="2281237"/>
              <a:ext cx="914400" cy="914400"/>
              <a:chOff x="4605337" y="1090612"/>
              <a:chExt cx="914400" cy="914400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F37DF8E9-C5C0-4FE3-B886-49133FB0911F}"/>
                  </a:ext>
                </a:extLst>
              </p:cNvPr>
              <p:cNvSpPr/>
              <p:nvPr/>
            </p:nvSpPr>
            <p:spPr>
              <a:xfrm>
                <a:off x="4605337" y="1090612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" name="Picture 24">
                <a:extLst>
                  <a:ext uri="{FF2B5EF4-FFF2-40B4-BE49-F238E27FC236}">
                    <a16:creationId xmlns:a16="http://schemas.microsoft.com/office/drawing/2014/main" id="{1A19C6CA-7C6E-476F-982D-0485EE066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05362" y="1264920"/>
                <a:ext cx="509588" cy="565785"/>
              </a:xfrm>
              <a:prstGeom prst="rect">
                <a:avLst/>
              </a:prstGeom>
            </p:spPr>
          </p:pic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EB6C899-9593-4C78-9B0A-CAC56A3B4772}"/>
                </a:ext>
              </a:extLst>
            </p:cNvPr>
            <p:cNvGrpSpPr/>
            <p:nvPr/>
          </p:nvGrpSpPr>
          <p:grpSpPr>
            <a:xfrm>
              <a:off x="5214937" y="1171575"/>
              <a:ext cx="914400" cy="914400"/>
              <a:chOff x="4605337" y="2281237"/>
              <a:chExt cx="914400" cy="91440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08C5D9E-AA1C-446A-B293-CF6EBE4C098F}"/>
                  </a:ext>
                </a:extLst>
              </p:cNvPr>
              <p:cNvSpPr/>
              <p:nvPr/>
            </p:nvSpPr>
            <p:spPr>
              <a:xfrm>
                <a:off x="4605337" y="2281237"/>
                <a:ext cx="914400" cy="91440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4" name="Picture 34" descr="Shape, circle&#10;&#10;Description automatically generated">
                <a:extLst>
                  <a:ext uri="{FF2B5EF4-FFF2-40B4-BE49-F238E27FC236}">
                    <a16:creationId xmlns:a16="http://schemas.microsoft.com/office/drawing/2014/main" id="{2EB408D7-1FBD-469B-80E6-CE5B5F84AB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52975" y="2488338"/>
                <a:ext cx="619126" cy="495437"/>
              </a:xfrm>
              <a:prstGeom prst="rect">
                <a:avLst/>
              </a:prstGeom>
            </p:spPr>
          </p:pic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A496DDA-F34B-4AAD-B7B4-B88B84115901}"/>
                </a:ext>
              </a:extLst>
            </p:cNvPr>
            <p:cNvSpPr txBox="1"/>
            <p:nvPr/>
          </p:nvSpPr>
          <p:spPr>
            <a:xfrm>
              <a:off x="6276975" y="1304925"/>
              <a:ext cx="2981325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Orbitron"/>
                </a:rPr>
                <a:t>4. WEIGHT CATEGORY </a:t>
              </a:r>
              <a:r>
                <a:rPr lang="en-US" sz="1200">
                  <a:solidFill>
                    <a:schemeClr val="bg1"/>
                  </a:solidFill>
                  <a:latin typeface="Orbitron"/>
                </a:rPr>
                <a:t>CAN INFLUENCE  THESE </a:t>
              </a:r>
              <a:r>
                <a:rPr lang="en-US" sz="1200" dirty="0">
                  <a:solidFill>
                    <a:schemeClr val="bg1"/>
                  </a:solidFill>
                  <a:latin typeface="Orbitron"/>
                </a:rPr>
                <a:t>VARIABLES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51FCCD3-213C-45BF-BEA8-78AF06F6B3E2}"/>
                </a:ext>
              </a:extLst>
            </p:cNvPr>
            <p:cNvSpPr txBox="1"/>
            <p:nvPr/>
          </p:nvSpPr>
          <p:spPr>
            <a:xfrm>
              <a:off x="6276975" y="2419350"/>
              <a:ext cx="3076575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Orbitron"/>
                </a:rPr>
                <a:t>5. GENDER MAY SLIGHTLY VARY THE RELEVANCE OF THESE ATTRIBUTES</a:t>
              </a:r>
            </a:p>
          </p:txBody>
        </p:sp>
      </p:grpSp>
      <p:pic>
        <p:nvPicPr>
          <p:cNvPr id="41" name="Picture 2" descr="Ironhack - Crunchbase Company Profile &amp;amp; Funding">
            <a:extLst>
              <a:ext uri="{FF2B5EF4-FFF2-40B4-BE49-F238E27FC236}">
                <a16:creationId xmlns:a16="http://schemas.microsoft.com/office/drawing/2014/main" id="{DD6B2798-D3EA-4CFB-951C-F9D42EE19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340C77C0-A918-4F5F-AA21-69BB9028891D}"/>
              </a:ext>
            </a:extLst>
          </p:cNvPr>
          <p:cNvSpPr/>
          <p:nvPr/>
        </p:nvSpPr>
        <p:spPr>
          <a:xfrm>
            <a:off x="4805362" y="335756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2827C22-E5CB-4030-850E-4A47F0C28F6A}"/>
              </a:ext>
            </a:extLst>
          </p:cNvPr>
          <p:cNvSpPr txBox="1"/>
          <p:nvPr/>
        </p:nvSpPr>
        <p:spPr>
          <a:xfrm>
            <a:off x="4926805" y="3660873"/>
            <a:ext cx="666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Orbitron" panose="020B0604020202020204" charset="0"/>
              </a:rPr>
              <a:t>HYP</a:t>
            </a:r>
          </a:p>
        </p:txBody>
      </p:sp>
      <p:sp>
        <p:nvSpPr>
          <p:cNvPr id="31" name="TextBox 37">
            <a:extLst>
              <a:ext uri="{FF2B5EF4-FFF2-40B4-BE49-F238E27FC236}">
                <a16:creationId xmlns:a16="http://schemas.microsoft.com/office/drawing/2014/main" id="{63B84501-9587-4162-8CF5-6844B31B61C8}"/>
              </a:ext>
            </a:extLst>
          </p:cNvPr>
          <p:cNvSpPr txBox="1"/>
          <p:nvPr/>
        </p:nvSpPr>
        <p:spPr>
          <a:xfrm>
            <a:off x="5867400" y="3491595"/>
            <a:ext cx="313744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Orbitron"/>
              </a:rPr>
              <a:t>6. We can not demonstrate that the next variables have not relation: Height vs Reach, </a:t>
            </a:r>
            <a:r>
              <a:rPr lang="en-US" sz="1200" dirty="0" err="1">
                <a:solidFill>
                  <a:schemeClr val="bg1"/>
                </a:solidFill>
                <a:latin typeface="Orbitron"/>
              </a:rPr>
              <a:t>TD_Def</a:t>
            </a:r>
            <a:r>
              <a:rPr lang="en-US" sz="1200" dirty="0">
                <a:solidFill>
                  <a:schemeClr val="bg1"/>
                </a:solidFill>
                <a:latin typeface="Orbitron"/>
              </a:rPr>
              <a:t> vs wins and </a:t>
            </a:r>
            <a:r>
              <a:rPr lang="en-US" sz="1200" dirty="0" err="1">
                <a:solidFill>
                  <a:schemeClr val="bg1"/>
                </a:solidFill>
                <a:latin typeface="Orbitron"/>
              </a:rPr>
              <a:t>Sub_Avg</a:t>
            </a:r>
            <a:r>
              <a:rPr lang="en-US" sz="1200" dirty="0">
                <a:solidFill>
                  <a:schemeClr val="bg1"/>
                </a:solidFill>
                <a:latin typeface="Orbitron"/>
              </a:rPr>
              <a:t> vs </a:t>
            </a:r>
            <a:r>
              <a:rPr lang="en-US" sz="1200" dirty="0" err="1">
                <a:solidFill>
                  <a:schemeClr val="bg1"/>
                </a:solidFill>
                <a:latin typeface="Orbitron"/>
              </a:rPr>
              <a:t>TD_Acc</a:t>
            </a:r>
            <a:endParaRPr lang="en-US" sz="1200" dirty="0">
              <a:solidFill>
                <a:schemeClr val="bg1"/>
              </a:solidFill>
              <a:latin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131838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9F30E47-C061-4CFB-A061-2B77AA94E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525" y="964525"/>
            <a:ext cx="2658000" cy="639000"/>
          </a:xfrm>
        </p:spPr>
        <p:txBody>
          <a:bodyPr/>
          <a:lstStyle/>
          <a:p>
            <a:pPr algn="l"/>
            <a:r>
              <a:rPr lang="en-US" sz="1600" dirty="0">
                <a:latin typeface="Orbitron"/>
              </a:rPr>
              <a:t>NEXT STEPS: </a:t>
            </a:r>
          </a:p>
          <a:p>
            <a:pPr algn="l"/>
            <a:endParaRPr lang="en-US" dirty="0">
              <a:latin typeface="Orbitron"/>
            </a:endParaRPr>
          </a:p>
          <a:p>
            <a:pPr algn="l"/>
            <a:endParaRPr lang="en-US" dirty="0">
              <a:latin typeface="Orbitron"/>
            </a:endParaRPr>
          </a:p>
          <a:p>
            <a:pPr algn="l"/>
            <a:endParaRPr lang="en-US" dirty="0">
              <a:latin typeface="Orbitron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259BB78-B321-4138-86E2-3822355F643E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/>
              <a:t>05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03CEF6A-15E0-4CF7-AC7E-7E105864363D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/>
              <a:t>Conclusions</a:t>
            </a:r>
            <a:endParaRPr 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91ACE1-9500-4141-A964-20894B40CE12}"/>
              </a:ext>
            </a:extLst>
          </p:cNvPr>
          <p:cNvSpPr txBox="1"/>
          <p:nvPr/>
        </p:nvSpPr>
        <p:spPr>
          <a:xfrm>
            <a:off x="2133600" y="1009650"/>
            <a:ext cx="6562725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lr>
                <a:schemeClr val="accent1"/>
              </a:buClr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rbitron"/>
              </a:rPr>
              <a:t>Carry out a more in-depth study on the </a:t>
            </a:r>
            <a:r>
              <a:rPr lang="en-US" sz="1600" dirty="0" err="1">
                <a:solidFill>
                  <a:schemeClr val="bg1"/>
                </a:solidFill>
                <a:latin typeface="Orbitron"/>
              </a:rPr>
              <a:t>ufc</a:t>
            </a:r>
            <a:r>
              <a:rPr lang="en-US" sz="1600" dirty="0">
                <a:solidFill>
                  <a:schemeClr val="bg1"/>
                </a:solidFill>
                <a:latin typeface="Orbitron"/>
              </a:rPr>
              <a:t> and its industry : growth drivers,  revenue rates,  internationalization...</a:t>
            </a:r>
            <a:endParaRPr lang="en-US" sz="1600" dirty="0">
              <a:solidFill>
                <a:schemeClr val="bg1"/>
              </a:solidFill>
            </a:endParaRPr>
          </a:p>
          <a:p>
            <a:pPr marL="342900" indent="-342900" algn="l">
              <a:buClr>
                <a:schemeClr val="accent1"/>
              </a:buClr>
              <a:buAutoNum type="arabicPeriod"/>
            </a:pPr>
            <a:endParaRPr lang="en-US" sz="1600" dirty="0">
              <a:solidFill>
                <a:schemeClr val="bg1"/>
              </a:solidFill>
              <a:latin typeface="Orbitron"/>
            </a:endParaRPr>
          </a:p>
          <a:p>
            <a:pPr marL="342900" indent="-342900">
              <a:buClr>
                <a:schemeClr val="accent1"/>
              </a:buClr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rbitron"/>
              </a:rPr>
              <a:t>To deepen the study of fighters’ attributes by creating distributions by category and gender</a:t>
            </a:r>
          </a:p>
          <a:p>
            <a:pPr marL="342900" indent="-342900">
              <a:buClr>
                <a:schemeClr val="accent1"/>
              </a:buClr>
              <a:buAutoNum type="arabicPeriod"/>
            </a:pPr>
            <a:endParaRPr lang="en-US" sz="1600" dirty="0">
              <a:solidFill>
                <a:schemeClr val="bg1"/>
              </a:solidFill>
              <a:latin typeface="Orbitron"/>
            </a:endParaRPr>
          </a:p>
          <a:p>
            <a:pPr marL="342900" indent="-342900">
              <a:buClr>
                <a:schemeClr val="accent1"/>
              </a:buClr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rbitron"/>
              </a:rPr>
              <a:t>Analyze other variables that may influence the victory such as the nationality of the fighter, the stance or the place where the fight takes place</a:t>
            </a:r>
          </a:p>
          <a:p>
            <a:pPr marL="342900" indent="-342900">
              <a:buClr>
                <a:schemeClr val="accent1"/>
              </a:buClr>
              <a:buAutoNum type="arabicPeriod"/>
            </a:pPr>
            <a:endParaRPr lang="en-US" sz="1600" dirty="0">
              <a:solidFill>
                <a:schemeClr val="bg1"/>
              </a:solidFill>
              <a:latin typeface="Orbitron"/>
            </a:endParaRPr>
          </a:p>
          <a:p>
            <a:pPr marL="342900" indent="-342900">
              <a:buClr>
                <a:schemeClr val="accent1"/>
              </a:buClr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rbitron"/>
              </a:rPr>
              <a:t>Try to improve the model with other parameters and approaches. Try and test other models and compare the metrics.</a:t>
            </a:r>
          </a:p>
        </p:txBody>
      </p:sp>
      <p:pic>
        <p:nvPicPr>
          <p:cNvPr id="12" name="Picture 2" descr="Ironhack - Crunchbase Company Profile &amp;amp; Funding">
            <a:extLst>
              <a:ext uri="{FF2B5EF4-FFF2-40B4-BE49-F238E27FC236}">
                <a16:creationId xmlns:a16="http://schemas.microsoft.com/office/drawing/2014/main" id="{2AF36682-F80A-48B6-92CF-D76FE1196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03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subTitle" idx="1"/>
          </p:nvPr>
        </p:nvSpPr>
        <p:spPr>
          <a:xfrm>
            <a:off x="1708732" y="935419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What is the UFC?</a:t>
            </a:r>
            <a:endParaRPr b="1"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2"/>
          </p:nvPr>
        </p:nvSpPr>
        <p:spPr>
          <a:xfrm>
            <a:off x="1708722" y="1230869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Orbitron"/>
              </a:rPr>
              <a:t>Short introduction about </a:t>
            </a:r>
            <a:r>
              <a:rPr lang="es-ES" sz="1200" err="1">
                <a:latin typeface="Orbitron"/>
              </a:rPr>
              <a:t>the</a:t>
            </a:r>
            <a:r>
              <a:rPr lang="es-ES" sz="1200">
                <a:latin typeface="Orbitron"/>
              </a:rPr>
              <a:t> UFC </a:t>
            </a:r>
            <a:r>
              <a:rPr lang="es-ES" sz="1200" err="1">
                <a:latin typeface="Orbitron"/>
              </a:rPr>
              <a:t>competition</a:t>
            </a:r>
            <a:r>
              <a:rPr lang="es-ES" sz="1200">
                <a:latin typeface="Orbitron"/>
              </a:rPr>
              <a:t> </a:t>
            </a:r>
            <a:r>
              <a:rPr lang="en-US" sz="1200">
                <a:latin typeface="Orbitron"/>
              </a:rPr>
              <a:t>and its impact on the world</a:t>
            </a:r>
            <a:endParaRPr sz="1200">
              <a:latin typeface="Orbitron"/>
            </a:endParaRPr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3"/>
          </p:nvPr>
        </p:nvSpPr>
        <p:spPr>
          <a:xfrm>
            <a:off x="1708732" y="2115294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Fighters</a:t>
            </a:r>
            <a:endParaRPr b="1"/>
          </a:p>
        </p:txBody>
      </p:sp>
      <p:sp>
        <p:nvSpPr>
          <p:cNvPr id="172" name="Google Shape;172;p29"/>
          <p:cNvSpPr txBox="1">
            <a:spLocks noGrp="1"/>
          </p:cNvSpPr>
          <p:nvPr>
            <p:ph type="body" idx="4"/>
          </p:nvPr>
        </p:nvSpPr>
        <p:spPr>
          <a:xfrm>
            <a:off x="1708722" y="2443542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200">
                <a:latin typeface="Orbitron"/>
              </a:rPr>
              <a:t>Analysis of the most relevant attributes that describe a fighter</a:t>
            </a:r>
            <a:endParaRPr lang="en-US">
              <a:latin typeface="Orbitron"/>
            </a:endParaRPr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5"/>
          </p:nvPr>
        </p:nvSpPr>
        <p:spPr>
          <a:xfrm>
            <a:off x="1708860" y="3293069"/>
            <a:ext cx="2616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Fights</a:t>
            </a:r>
            <a:endParaRPr b="1"/>
          </a:p>
        </p:txBody>
      </p:sp>
      <p:sp>
        <p:nvSpPr>
          <p:cNvPr id="174" name="Google Shape;174;p29"/>
          <p:cNvSpPr txBox="1">
            <a:spLocks noGrp="1"/>
          </p:cNvSpPr>
          <p:nvPr>
            <p:ph type="body" idx="6"/>
          </p:nvPr>
        </p:nvSpPr>
        <p:spPr>
          <a:xfrm>
            <a:off x="1708721" y="3581872"/>
            <a:ext cx="2487195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Orbitron"/>
              </a:rPr>
              <a:t>Analysis of the most important variables when it comes to winning a match</a:t>
            </a:r>
          </a:p>
        </p:txBody>
      </p:sp>
      <p:sp>
        <p:nvSpPr>
          <p:cNvPr id="175" name="Google Shape;175;p29"/>
          <p:cNvSpPr txBox="1">
            <a:spLocks noGrp="1"/>
          </p:cNvSpPr>
          <p:nvPr>
            <p:ph type="subTitle" idx="7"/>
          </p:nvPr>
        </p:nvSpPr>
        <p:spPr>
          <a:xfrm>
            <a:off x="5377772" y="935419"/>
            <a:ext cx="2616299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Predicting a fight?</a:t>
            </a:r>
            <a:endParaRPr b="1"/>
          </a:p>
        </p:txBody>
      </p:sp>
      <p:sp>
        <p:nvSpPr>
          <p:cNvPr id="176" name="Google Shape;176;p29"/>
          <p:cNvSpPr txBox="1">
            <a:spLocks noGrp="1"/>
          </p:cNvSpPr>
          <p:nvPr>
            <p:ph type="body" idx="8"/>
          </p:nvPr>
        </p:nvSpPr>
        <p:spPr>
          <a:xfrm>
            <a:off x="5377772" y="1230869"/>
            <a:ext cx="24141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Orbitron"/>
              </a:rPr>
              <a:t>Can machine learning predict the winner of a UFC combat?</a:t>
            </a:r>
            <a:endParaRPr sz="1200">
              <a:latin typeface="Orbitron"/>
            </a:endParaRPr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9"/>
          </p:nvPr>
        </p:nvSpPr>
        <p:spPr>
          <a:xfrm>
            <a:off x="5377769" y="2115294"/>
            <a:ext cx="24141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Conclusion</a:t>
            </a:r>
            <a:endParaRPr b="1"/>
          </a:p>
        </p:txBody>
      </p:sp>
      <p:sp>
        <p:nvSpPr>
          <p:cNvPr id="178" name="Google Shape;178;p29"/>
          <p:cNvSpPr txBox="1">
            <a:spLocks noGrp="1"/>
          </p:cNvSpPr>
          <p:nvPr>
            <p:ph type="body" idx="13"/>
          </p:nvPr>
        </p:nvSpPr>
        <p:spPr>
          <a:xfrm>
            <a:off x="5377772" y="2414969"/>
            <a:ext cx="2616298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Orbitron"/>
              </a:rPr>
              <a:t>Discovering the key attributes that make a fighter the ultimate champion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title" idx="16"/>
          </p:nvPr>
        </p:nvSpPr>
        <p:spPr>
          <a:xfrm>
            <a:off x="653772" y="1011619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title" idx="17"/>
          </p:nvPr>
        </p:nvSpPr>
        <p:spPr>
          <a:xfrm>
            <a:off x="653772" y="2175969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title" idx="18"/>
          </p:nvPr>
        </p:nvSpPr>
        <p:spPr>
          <a:xfrm>
            <a:off x="621547" y="3340319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19"/>
          </p:nvPr>
        </p:nvSpPr>
        <p:spPr>
          <a:xfrm>
            <a:off x="4307097" y="1011619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 idx="20"/>
          </p:nvPr>
        </p:nvSpPr>
        <p:spPr>
          <a:xfrm>
            <a:off x="4307097" y="2175969"/>
            <a:ext cx="105510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21" name="Picture 2" descr="Ironhack - Crunchbase Company Profile &amp;amp; Funding">
            <a:extLst>
              <a:ext uri="{FF2B5EF4-FFF2-40B4-BE49-F238E27FC236}">
                <a16:creationId xmlns:a16="http://schemas.microsoft.com/office/drawing/2014/main" id="{DAA8A2EE-687A-417F-8A9E-A84160CC2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Google Shape;154;p27">
            <a:extLst>
              <a:ext uri="{FF2B5EF4-FFF2-40B4-BE49-F238E27FC236}">
                <a16:creationId xmlns:a16="http://schemas.microsoft.com/office/drawing/2014/main" id="{398E9A6B-3F7E-4645-9A2E-135182032C98}"/>
              </a:ext>
            </a:extLst>
          </p:cNvPr>
          <p:cNvSpPr/>
          <p:nvPr/>
        </p:nvSpPr>
        <p:spPr>
          <a:xfrm>
            <a:off x="5878377" y="3768954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55;p27">
            <a:extLst>
              <a:ext uri="{FF2B5EF4-FFF2-40B4-BE49-F238E27FC236}">
                <a16:creationId xmlns:a16="http://schemas.microsoft.com/office/drawing/2014/main" id="{50279870-7F63-4724-9C50-3EEE10CBE8F2}"/>
              </a:ext>
            </a:extLst>
          </p:cNvPr>
          <p:cNvSpPr/>
          <p:nvPr/>
        </p:nvSpPr>
        <p:spPr>
          <a:xfrm>
            <a:off x="6489677" y="3768954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56;p27">
            <a:extLst>
              <a:ext uri="{FF2B5EF4-FFF2-40B4-BE49-F238E27FC236}">
                <a16:creationId xmlns:a16="http://schemas.microsoft.com/office/drawing/2014/main" id="{F030411E-CE50-4439-A6E2-952DE717D2ED}"/>
              </a:ext>
            </a:extLst>
          </p:cNvPr>
          <p:cNvSpPr/>
          <p:nvPr/>
        </p:nvSpPr>
        <p:spPr>
          <a:xfrm>
            <a:off x="5330302" y="3768954"/>
            <a:ext cx="316200" cy="316200"/>
          </a:xfrm>
          <a:prstGeom prst="ellipse">
            <a:avLst/>
          </a:prstGeom>
          <a:solidFill>
            <a:srgbClr val="A84749"/>
          </a:solidFill>
          <a:ln>
            <a:solidFill>
              <a:srgbClr val="A8474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157;p27">
            <a:extLst>
              <a:ext uri="{FF2B5EF4-FFF2-40B4-BE49-F238E27FC236}">
                <a16:creationId xmlns:a16="http://schemas.microsoft.com/office/drawing/2014/main" id="{FFCF5B48-19F1-44D1-9AA3-D1C54D654960}"/>
              </a:ext>
            </a:extLst>
          </p:cNvPr>
          <p:cNvCxnSpPr>
            <a:cxnSpLocks/>
          </p:cNvCxnSpPr>
          <p:nvPr/>
        </p:nvCxnSpPr>
        <p:spPr>
          <a:xfrm>
            <a:off x="5629275" y="3924429"/>
            <a:ext cx="3536925" cy="0"/>
          </a:xfrm>
          <a:prstGeom prst="straightConnector1">
            <a:avLst/>
          </a:prstGeom>
          <a:noFill/>
          <a:ln w="28575" cap="flat" cmpd="sng">
            <a:solidFill>
              <a:srgbClr val="A8474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5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16606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is the UFC?</a:t>
            </a:r>
            <a:endParaRPr sz="4400"/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 idx="2"/>
          </p:nvPr>
        </p:nvSpPr>
        <p:spPr>
          <a:xfrm>
            <a:off x="984743" y="2199950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5" name="Google Shape;345;p35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B4A6EB64-002F-4554-B411-6436AC447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UFC - TheSportsDB.com">
            <a:extLst>
              <a:ext uri="{FF2B5EF4-FFF2-40B4-BE49-F238E27FC236}">
                <a16:creationId xmlns:a16="http://schemas.microsoft.com/office/drawing/2014/main" id="{71BAE80E-96E5-4383-BFB1-2A3DDD7673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03" b="31250"/>
          <a:stretch/>
        </p:blipFill>
        <p:spPr bwMode="auto">
          <a:xfrm>
            <a:off x="3429913" y="200942"/>
            <a:ext cx="1042929" cy="39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0F82058A-DC17-4179-9667-B546B5046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839E8490-8C93-4341-B3B6-C45E75777FF9}"/>
              </a:ext>
            </a:extLst>
          </p:cNvPr>
          <p:cNvSpPr txBox="1">
            <a:spLocks/>
          </p:cNvSpPr>
          <p:nvPr/>
        </p:nvSpPr>
        <p:spPr>
          <a:xfrm>
            <a:off x="116912" y="252912"/>
            <a:ext cx="878068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/>
              <a:t>01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0ECCE12-8E50-424A-9DA3-5F2423F79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81" y="21303"/>
            <a:ext cx="7255954" cy="818475"/>
          </a:xfrm>
        </p:spPr>
        <p:txBody>
          <a:bodyPr/>
          <a:lstStyle/>
          <a:p>
            <a:r>
              <a:rPr lang="en-US" sz="2800" b="1"/>
              <a:t>What is the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1099BE79-F727-4025-8B34-4FF0C7A7A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60" y="1234243"/>
            <a:ext cx="3911626" cy="3710657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326F188-7988-4AB0-9FC6-FDDB5D13296D}"/>
              </a:ext>
            </a:extLst>
          </p:cNvPr>
          <p:cNvSpPr txBox="1"/>
          <p:nvPr/>
        </p:nvSpPr>
        <p:spPr>
          <a:xfrm>
            <a:off x="326284" y="925141"/>
            <a:ext cx="35768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Orbitron"/>
              </a:rPr>
              <a:t>Where does it take place?: 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B0D679-580F-4650-B416-CE2955D0E994}"/>
              </a:ext>
            </a:extLst>
          </p:cNvPr>
          <p:cNvSpPr txBox="1"/>
          <p:nvPr/>
        </p:nvSpPr>
        <p:spPr>
          <a:xfrm>
            <a:off x="5430539" y="925142"/>
            <a:ext cx="312992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Orbitron"/>
              </a:rPr>
              <a:t>Global fan base: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52161B-7217-4EFC-AAED-F75D54B13B37}"/>
              </a:ext>
            </a:extLst>
          </p:cNvPr>
          <p:cNvSpPr txBox="1"/>
          <p:nvPr/>
        </p:nvSpPr>
        <p:spPr>
          <a:xfrm>
            <a:off x="7387818" y="4936384"/>
            <a:ext cx="1939662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bg1"/>
                </a:solidFill>
                <a:latin typeface="Orbitron"/>
              </a:rPr>
              <a:t>*Estimation based in revenue growth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F3E036B-224E-4BEE-8D40-C927F55963B2}"/>
              </a:ext>
            </a:extLst>
          </p:cNvPr>
          <p:cNvGrpSpPr/>
          <p:nvPr/>
        </p:nvGrpSpPr>
        <p:grpSpPr>
          <a:xfrm>
            <a:off x="5259076" y="1445205"/>
            <a:ext cx="3125329" cy="3068204"/>
            <a:chOff x="4571558" y="1617084"/>
            <a:chExt cx="3125329" cy="306820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2E91EC1-F0C5-4A97-803A-E9E19947C441}"/>
                </a:ext>
              </a:extLst>
            </p:cNvPr>
            <p:cNvGrpSpPr/>
            <p:nvPr/>
          </p:nvGrpSpPr>
          <p:grpSpPr>
            <a:xfrm>
              <a:off x="4571558" y="1617084"/>
              <a:ext cx="3125329" cy="3068204"/>
              <a:chOff x="338448" y="1362742"/>
              <a:chExt cx="3631755" cy="3378981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2A1A342-CFFB-49BB-B85A-28D8264C52C7}"/>
                  </a:ext>
                </a:extLst>
              </p:cNvPr>
              <p:cNvGrpSpPr/>
              <p:nvPr/>
            </p:nvGrpSpPr>
            <p:grpSpPr>
              <a:xfrm>
                <a:off x="338449" y="2527513"/>
                <a:ext cx="3631754" cy="1041418"/>
                <a:chOff x="4733924" y="1384728"/>
                <a:chExt cx="4681407" cy="1369539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81D8D34-06C1-4CB8-B4DE-2A4055A333CE}"/>
                    </a:ext>
                  </a:extLst>
                </p:cNvPr>
                <p:cNvGrpSpPr/>
                <p:nvPr/>
              </p:nvGrpSpPr>
              <p:grpSpPr>
                <a:xfrm>
                  <a:off x="4733924" y="1384728"/>
                  <a:ext cx="4681407" cy="1369539"/>
                  <a:chOff x="3889546" y="1250863"/>
                  <a:chExt cx="4681407" cy="1369539"/>
                </a:xfrm>
              </p:grpSpPr>
              <p:sp>
                <p:nvSpPr>
                  <p:cNvPr id="45" name="Rectangle: Rounded Corners 44">
                    <a:extLst>
                      <a:ext uri="{FF2B5EF4-FFF2-40B4-BE49-F238E27FC236}">
                        <a16:creationId xmlns:a16="http://schemas.microsoft.com/office/drawing/2014/main" id="{E82B71AC-66D5-40D1-9A29-6D39D2B27352}"/>
                      </a:ext>
                    </a:extLst>
                  </p:cNvPr>
                  <p:cNvSpPr/>
                  <p:nvPr/>
                </p:nvSpPr>
                <p:spPr>
                  <a:xfrm>
                    <a:off x="4276981" y="1478691"/>
                    <a:ext cx="4293972" cy="916459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DC05DA28-38E6-41E2-B166-69B2AA45B9BE}"/>
                      </a:ext>
                    </a:extLst>
                  </p:cNvPr>
                  <p:cNvSpPr/>
                  <p:nvPr/>
                </p:nvSpPr>
                <p:spPr>
                  <a:xfrm>
                    <a:off x="3889546" y="1250863"/>
                    <a:ext cx="1369539" cy="1369539"/>
                  </a:xfrm>
                  <a:prstGeom prst="ellips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45720" rIns="91440" bIns="45720" rtlCol="0" anchor="ctr"/>
                  <a:lstStyle/>
                  <a:p>
                    <a:pPr algn="ctr"/>
                    <a:endParaRPr lang="en-US" sz="1800" dirty="0">
                      <a:latin typeface="Orbitron"/>
                      <a:cs typeface="Arial"/>
                    </a:endParaRPr>
                  </a:p>
                </p:txBody>
              </p:sp>
            </p:grp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2308C49-32FC-44B9-AC91-D29F9D43CC5B}"/>
                    </a:ext>
                  </a:extLst>
                </p:cNvPr>
                <p:cNvSpPr txBox="1"/>
                <p:nvPr/>
              </p:nvSpPr>
              <p:spPr>
                <a:xfrm>
                  <a:off x="6521532" y="1893962"/>
                  <a:ext cx="2743199" cy="364273"/>
                </a:xfrm>
                <a:prstGeom prst="rect">
                  <a:avLst/>
                </a:prstGeom>
                <a:noFill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1000">
                      <a:solidFill>
                        <a:srgbClr val="FF0000"/>
                      </a:solidFill>
                      <a:latin typeface="Orbitron"/>
                    </a:rPr>
                    <a:t>28,9 M followers</a:t>
                  </a:r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4F28ADA3-8E31-4C94-808C-EEBFC5DCC07A}"/>
                  </a:ext>
                </a:extLst>
              </p:cNvPr>
              <p:cNvGrpSpPr/>
              <p:nvPr/>
            </p:nvGrpSpPr>
            <p:grpSpPr>
              <a:xfrm>
                <a:off x="338449" y="1362742"/>
                <a:ext cx="3631754" cy="1041418"/>
                <a:chOff x="4733924" y="1384728"/>
                <a:chExt cx="4681407" cy="1369539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4A66C429-8DD0-44D5-926E-007671981BFB}"/>
                    </a:ext>
                  </a:extLst>
                </p:cNvPr>
                <p:cNvGrpSpPr/>
                <p:nvPr/>
              </p:nvGrpSpPr>
              <p:grpSpPr>
                <a:xfrm>
                  <a:off x="4733924" y="1384728"/>
                  <a:ext cx="4681407" cy="1369539"/>
                  <a:chOff x="3889546" y="1250863"/>
                  <a:chExt cx="4681407" cy="1369539"/>
                </a:xfrm>
              </p:grpSpPr>
              <p:sp>
                <p:nvSpPr>
                  <p:cNvPr id="40" name="Rectangle: Rounded Corners 39">
                    <a:extLst>
                      <a:ext uri="{FF2B5EF4-FFF2-40B4-BE49-F238E27FC236}">
                        <a16:creationId xmlns:a16="http://schemas.microsoft.com/office/drawing/2014/main" id="{926FE585-59DD-4D9C-A51B-DECEAB67E9DA}"/>
                      </a:ext>
                    </a:extLst>
                  </p:cNvPr>
                  <p:cNvSpPr/>
                  <p:nvPr/>
                </p:nvSpPr>
                <p:spPr>
                  <a:xfrm>
                    <a:off x="4276981" y="1478691"/>
                    <a:ext cx="4293972" cy="916459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688AEA40-0F46-47F4-ADAB-B1A716A24EB0}"/>
                      </a:ext>
                    </a:extLst>
                  </p:cNvPr>
                  <p:cNvSpPr/>
                  <p:nvPr/>
                </p:nvSpPr>
                <p:spPr>
                  <a:xfrm>
                    <a:off x="3889546" y="1250863"/>
                    <a:ext cx="1369539" cy="1369539"/>
                  </a:xfrm>
                  <a:prstGeom prst="ellips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45720" rIns="91440" bIns="45720" rtlCol="0" anchor="ctr"/>
                  <a:lstStyle/>
                  <a:p>
                    <a:pPr algn="ctr"/>
                    <a:r>
                      <a:rPr lang="en-US" sz="1800">
                        <a:latin typeface="Orbitron"/>
                        <a:cs typeface="Arial"/>
                      </a:rPr>
                      <a:t>2020</a:t>
                    </a:r>
                    <a:endParaRPr lang="en-US" sz="1800" dirty="0">
                      <a:latin typeface="Orbitron"/>
                      <a:cs typeface="Arial"/>
                    </a:endParaRPr>
                  </a:p>
                </p:txBody>
              </p:sp>
            </p:grp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6EE44073-AE75-4A57-BBB1-973CC4C74BD8}"/>
                    </a:ext>
                  </a:extLst>
                </p:cNvPr>
                <p:cNvSpPr txBox="1"/>
                <p:nvPr/>
              </p:nvSpPr>
              <p:spPr>
                <a:xfrm>
                  <a:off x="6490897" y="1903077"/>
                  <a:ext cx="2743198" cy="364273"/>
                </a:xfrm>
                <a:prstGeom prst="rect">
                  <a:avLst/>
                </a:prstGeom>
                <a:noFill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1000" dirty="0">
                      <a:solidFill>
                        <a:srgbClr val="FF0000"/>
                      </a:solidFill>
                      <a:latin typeface="Orbitron"/>
                    </a:rPr>
                    <a:t>330 million fans*</a:t>
                  </a:r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5E6E2AF1-7407-4947-A36E-904BB443CE6A}"/>
                  </a:ext>
                </a:extLst>
              </p:cNvPr>
              <p:cNvGrpSpPr/>
              <p:nvPr/>
            </p:nvGrpSpPr>
            <p:grpSpPr>
              <a:xfrm>
                <a:off x="338448" y="3700305"/>
                <a:ext cx="3631754" cy="1041418"/>
                <a:chOff x="4733924" y="1384728"/>
                <a:chExt cx="4681407" cy="1369539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A5516E0-2AB7-4F86-8E1B-FB3D0060F6FC}"/>
                    </a:ext>
                  </a:extLst>
                </p:cNvPr>
                <p:cNvGrpSpPr/>
                <p:nvPr/>
              </p:nvGrpSpPr>
              <p:grpSpPr>
                <a:xfrm>
                  <a:off x="4733924" y="1384728"/>
                  <a:ext cx="4681407" cy="1369539"/>
                  <a:chOff x="3889546" y="1250863"/>
                  <a:chExt cx="4681407" cy="1369539"/>
                </a:xfrm>
              </p:grpSpPr>
              <p:sp>
                <p:nvSpPr>
                  <p:cNvPr id="34" name="Rectangle: Rounded Corners 33">
                    <a:extLst>
                      <a:ext uri="{FF2B5EF4-FFF2-40B4-BE49-F238E27FC236}">
                        <a16:creationId xmlns:a16="http://schemas.microsoft.com/office/drawing/2014/main" id="{972BCCF1-9B2C-4DE1-A912-E825AB1C8900}"/>
                      </a:ext>
                    </a:extLst>
                  </p:cNvPr>
                  <p:cNvSpPr/>
                  <p:nvPr/>
                </p:nvSpPr>
                <p:spPr>
                  <a:xfrm>
                    <a:off x="4276981" y="1478691"/>
                    <a:ext cx="4293972" cy="916459"/>
                  </a:xfrm>
                  <a:prstGeom prst="roundRect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677386FD-1E56-454E-AFC7-AA67B8254FD6}"/>
                      </a:ext>
                    </a:extLst>
                  </p:cNvPr>
                  <p:cNvSpPr/>
                  <p:nvPr/>
                </p:nvSpPr>
                <p:spPr>
                  <a:xfrm>
                    <a:off x="3889546" y="1250863"/>
                    <a:ext cx="1369539" cy="1369539"/>
                  </a:xfrm>
                  <a:prstGeom prst="ellips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45720" rIns="91440" bIns="45720" rtlCol="0" anchor="ctr"/>
                  <a:lstStyle/>
                  <a:p>
                    <a:pPr algn="ctr"/>
                    <a:endParaRPr lang="en-US" sz="3200" dirty="0">
                      <a:latin typeface="Orbitron"/>
                      <a:cs typeface="Arial"/>
                    </a:endParaRPr>
                  </a:p>
                </p:txBody>
              </p:sp>
            </p:grp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4C11EED-07AD-4FA3-8366-3A820FA6D421}"/>
                    </a:ext>
                  </a:extLst>
                </p:cNvPr>
                <p:cNvSpPr txBox="1"/>
                <p:nvPr/>
              </p:nvSpPr>
              <p:spPr>
                <a:xfrm>
                  <a:off x="6573024" y="1893962"/>
                  <a:ext cx="2743199" cy="356596"/>
                </a:xfrm>
                <a:prstGeom prst="rect">
                  <a:avLst/>
                </a:prstGeom>
                <a:noFill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1000">
                      <a:solidFill>
                        <a:srgbClr val="FF0000"/>
                      </a:solidFill>
                      <a:latin typeface="Orbitron"/>
                    </a:rPr>
                    <a:t>33.1 M followers</a:t>
                  </a:r>
                  <a:endParaRPr lang="en-US" sz="1000" dirty="0">
                    <a:solidFill>
                      <a:srgbClr val="FF0000"/>
                    </a:solidFill>
                    <a:latin typeface="Orbitron"/>
                  </a:endParaRPr>
                </a:p>
              </p:txBody>
            </p:sp>
          </p:grpSp>
        </p:grpSp>
        <p:pic>
          <p:nvPicPr>
            <p:cNvPr id="10" name="Picture 10" descr="Icon&#10;&#10;Description automatically generated">
              <a:extLst>
                <a:ext uri="{FF2B5EF4-FFF2-40B4-BE49-F238E27FC236}">
                  <a16:creationId xmlns:a16="http://schemas.microsoft.com/office/drawing/2014/main" id="{3C31AA8D-B862-4FD9-9B3C-7191E2266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98881" y="2914649"/>
              <a:ext cx="478686" cy="474389"/>
            </a:xfrm>
            <a:prstGeom prst="rect">
              <a:avLst/>
            </a:prstGeom>
          </p:spPr>
        </p:pic>
        <p:pic>
          <p:nvPicPr>
            <p:cNvPr id="11" name="Picture 11" descr="Logo, icon&#10;&#10;Description automatically generated">
              <a:extLst>
                <a:ext uri="{FF2B5EF4-FFF2-40B4-BE49-F238E27FC236}">
                  <a16:creationId xmlns:a16="http://schemas.microsoft.com/office/drawing/2014/main" id="{09BF7414-A6BD-4E5E-95C3-D786E5031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68802" y="3945928"/>
              <a:ext cx="534547" cy="530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989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62578EF-7CA0-4880-AEF1-26786BA67AE9}"/>
              </a:ext>
            </a:extLst>
          </p:cNvPr>
          <p:cNvSpPr txBox="1">
            <a:spLocks/>
          </p:cNvSpPr>
          <p:nvPr/>
        </p:nvSpPr>
        <p:spPr>
          <a:xfrm>
            <a:off x="116912" y="252912"/>
            <a:ext cx="878068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/>
              <a:t>01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5C37268-4C1D-42F5-88CC-F9B561A0E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81" y="21303"/>
            <a:ext cx="7255954" cy="818475"/>
          </a:xfrm>
        </p:spPr>
        <p:txBody>
          <a:bodyPr/>
          <a:lstStyle/>
          <a:p>
            <a:r>
              <a:rPr lang="en-US" sz="2800" b="1"/>
              <a:t>What is the UFC</a:t>
            </a:r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14E4F6-CC0F-44DD-A0D3-5F4285351902}"/>
              </a:ext>
            </a:extLst>
          </p:cNvPr>
          <p:cNvGrpSpPr/>
          <p:nvPr/>
        </p:nvGrpSpPr>
        <p:grpSpPr>
          <a:xfrm>
            <a:off x="5241889" y="1623343"/>
            <a:ext cx="3394329" cy="3139293"/>
            <a:chOff x="338448" y="1284454"/>
            <a:chExt cx="3944343" cy="3457269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EC304C3-393F-42E7-B6DC-68264A5DF899}"/>
                </a:ext>
              </a:extLst>
            </p:cNvPr>
            <p:cNvGrpSpPr/>
            <p:nvPr/>
          </p:nvGrpSpPr>
          <p:grpSpPr>
            <a:xfrm>
              <a:off x="338449" y="2527513"/>
              <a:ext cx="3944342" cy="1041418"/>
              <a:chOff x="4733924" y="1384728"/>
              <a:chExt cx="5084339" cy="1369539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C58F658-7A16-4740-9472-7DB9B54DB8E0}"/>
                  </a:ext>
                </a:extLst>
              </p:cNvPr>
              <p:cNvGrpSpPr/>
              <p:nvPr/>
            </p:nvGrpSpPr>
            <p:grpSpPr>
              <a:xfrm>
                <a:off x="4733924" y="1384728"/>
                <a:ext cx="4681407" cy="1369539"/>
                <a:chOff x="3889546" y="1250863"/>
                <a:chExt cx="4681407" cy="1369539"/>
              </a:xfrm>
            </p:grpSpPr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7AE8313A-0808-4DBC-B497-F58FD7D97A72}"/>
                    </a:ext>
                  </a:extLst>
                </p:cNvPr>
                <p:cNvSpPr/>
                <p:nvPr/>
              </p:nvSpPr>
              <p:spPr>
                <a:xfrm>
                  <a:off x="4276981" y="1478691"/>
                  <a:ext cx="4293972" cy="916459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0FC092D7-711E-4F96-86F5-82A7D7D4CA93}"/>
                    </a:ext>
                  </a:extLst>
                </p:cNvPr>
                <p:cNvSpPr/>
                <p:nvPr/>
              </p:nvSpPr>
              <p:spPr>
                <a:xfrm>
                  <a:off x="3889546" y="1250863"/>
                  <a:ext cx="1369539" cy="136953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en-US" sz="3200">
                      <a:latin typeface="Orbitron"/>
                      <a:cs typeface="Arial"/>
                    </a:rPr>
                    <a:t>2</a:t>
                  </a:r>
                  <a:endParaRPr lang="en-US" sz="3200">
                    <a:cs typeface="Arial"/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E6723B2-4F89-4826-B623-F7EF1BFC8FFA}"/>
                  </a:ext>
                </a:extLst>
              </p:cNvPr>
              <p:cNvSpPr txBox="1"/>
              <p:nvPr/>
            </p:nvSpPr>
            <p:spPr>
              <a:xfrm>
                <a:off x="7480923" y="2068725"/>
                <a:ext cx="1320329" cy="401171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200">
                    <a:solidFill>
                      <a:schemeClr val="bg1"/>
                    </a:solidFill>
                    <a:latin typeface="Orbitron"/>
                  </a:rPr>
                  <a:t>$9.6 M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1B7BB2B-F8A7-4DC2-9F7E-B18CD7C15E1C}"/>
                  </a:ext>
                </a:extLst>
              </p:cNvPr>
              <p:cNvSpPr txBox="1"/>
              <p:nvPr/>
            </p:nvSpPr>
            <p:spPr>
              <a:xfrm>
                <a:off x="7075064" y="1781944"/>
                <a:ext cx="2743199" cy="36427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00">
                    <a:solidFill>
                      <a:srgbClr val="FF0000"/>
                    </a:solidFill>
                    <a:latin typeface="Orbitron"/>
                  </a:rPr>
                  <a:t>Alistair Overeem</a:t>
                </a:r>
              </a:p>
            </p:txBody>
          </p:sp>
        </p:grpSp>
        <p:pic>
          <p:nvPicPr>
            <p:cNvPr id="7" name="Picture 7">
              <a:extLst>
                <a:ext uri="{FF2B5EF4-FFF2-40B4-BE49-F238E27FC236}">
                  <a16:creationId xmlns:a16="http://schemas.microsoft.com/office/drawing/2014/main" id="{DEF821EC-AD25-4C20-8C19-2BDC42D50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6726" y="2464524"/>
              <a:ext cx="596976" cy="916909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BB4FD6E-7156-48D3-B3CB-D693D6B090AA}"/>
                </a:ext>
              </a:extLst>
            </p:cNvPr>
            <p:cNvGrpSpPr/>
            <p:nvPr/>
          </p:nvGrpSpPr>
          <p:grpSpPr>
            <a:xfrm>
              <a:off x="338449" y="1284454"/>
              <a:ext cx="3944342" cy="1119707"/>
              <a:chOff x="4733924" y="1281773"/>
              <a:chExt cx="5084339" cy="147249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71F53638-98B0-4C78-BEEA-3BE753255677}"/>
                  </a:ext>
                </a:extLst>
              </p:cNvPr>
              <p:cNvGrpSpPr/>
              <p:nvPr/>
            </p:nvGrpSpPr>
            <p:grpSpPr>
              <a:xfrm>
                <a:off x="4733924" y="1384728"/>
                <a:ext cx="4681407" cy="1369539"/>
                <a:chOff x="3889546" y="1250863"/>
                <a:chExt cx="4681407" cy="1369539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59FB87F1-93B7-4AE1-B6F0-6DD96456B651}"/>
                    </a:ext>
                  </a:extLst>
                </p:cNvPr>
                <p:cNvSpPr/>
                <p:nvPr/>
              </p:nvSpPr>
              <p:spPr>
                <a:xfrm>
                  <a:off x="4276981" y="1478691"/>
                  <a:ext cx="4293972" cy="916459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29006E7B-0F5B-4D65-92A1-9EB6ED147F4C}"/>
                    </a:ext>
                  </a:extLst>
                </p:cNvPr>
                <p:cNvSpPr/>
                <p:nvPr/>
              </p:nvSpPr>
              <p:spPr>
                <a:xfrm>
                  <a:off x="3889546" y="1250863"/>
                  <a:ext cx="1369539" cy="136953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en-US" sz="3200">
                      <a:latin typeface="Orbitron"/>
                      <a:cs typeface="Arial"/>
                    </a:rPr>
                    <a:t>1</a:t>
                  </a:r>
                  <a:endParaRPr lang="en-US" sz="3200">
                    <a:cs typeface="Arial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1DE51A6-7C0D-4D1B-8288-646044DA013A}"/>
                  </a:ext>
                </a:extLst>
              </p:cNvPr>
              <p:cNvSpPr txBox="1"/>
              <p:nvPr/>
            </p:nvSpPr>
            <p:spPr>
              <a:xfrm>
                <a:off x="7480923" y="2068725"/>
                <a:ext cx="1127237" cy="36427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200">
                    <a:solidFill>
                      <a:schemeClr val="bg1"/>
                    </a:solidFill>
                    <a:latin typeface="Orbitron"/>
                  </a:rPr>
                  <a:t>$15 M</a:t>
                </a:r>
              </a:p>
            </p:txBody>
          </p:sp>
          <p:pic>
            <p:nvPicPr>
              <p:cNvPr id="22" name="Picture 5" descr="A picture containing person, person&#10;&#10;Description automatically generated">
                <a:extLst>
                  <a:ext uri="{FF2B5EF4-FFF2-40B4-BE49-F238E27FC236}">
                    <a16:creationId xmlns:a16="http://schemas.microsoft.com/office/drawing/2014/main" id="{7AE936BE-D43C-4DDC-9DD3-4D05130302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0663" y="1281773"/>
                <a:ext cx="778416" cy="1204686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8E89446-5344-4960-ABB5-4A1ADC94D1BA}"/>
                  </a:ext>
                </a:extLst>
              </p:cNvPr>
              <p:cNvSpPr txBox="1"/>
              <p:nvPr/>
            </p:nvSpPr>
            <p:spPr>
              <a:xfrm>
                <a:off x="7075064" y="1781944"/>
                <a:ext cx="2743199" cy="36427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00">
                    <a:solidFill>
                      <a:srgbClr val="FF0000"/>
                    </a:solidFill>
                    <a:latin typeface="Orbitron"/>
                  </a:rPr>
                  <a:t>Connor McGregor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47417D0-EF41-4C97-9289-AACA4B96D77E}"/>
                </a:ext>
              </a:extLst>
            </p:cNvPr>
            <p:cNvGrpSpPr/>
            <p:nvPr/>
          </p:nvGrpSpPr>
          <p:grpSpPr>
            <a:xfrm>
              <a:off x="338448" y="3700305"/>
              <a:ext cx="3944342" cy="1041418"/>
              <a:chOff x="4733924" y="1384728"/>
              <a:chExt cx="5084339" cy="136953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2EBF1CA8-C517-4DA3-8168-96E69219617B}"/>
                  </a:ext>
                </a:extLst>
              </p:cNvPr>
              <p:cNvGrpSpPr/>
              <p:nvPr/>
            </p:nvGrpSpPr>
            <p:grpSpPr>
              <a:xfrm>
                <a:off x="4733924" y="1384728"/>
                <a:ext cx="4681407" cy="1369539"/>
                <a:chOff x="3889546" y="1250863"/>
                <a:chExt cx="4681407" cy="1369539"/>
              </a:xfrm>
            </p:grpSpPr>
            <p:sp>
              <p:nvSpPr>
                <p:cNvPr id="37" name="Rectangle: Rounded Corners 36">
                  <a:extLst>
                    <a:ext uri="{FF2B5EF4-FFF2-40B4-BE49-F238E27FC236}">
                      <a16:creationId xmlns:a16="http://schemas.microsoft.com/office/drawing/2014/main" id="{8688C2C0-B3A6-4AC8-821B-29FC449E50D6}"/>
                    </a:ext>
                  </a:extLst>
                </p:cNvPr>
                <p:cNvSpPr/>
                <p:nvPr/>
              </p:nvSpPr>
              <p:spPr>
                <a:xfrm>
                  <a:off x="4276981" y="1478691"/>
                  <a:ext cx="4293972" cy="916459"/>
                </a:xfrm>
                <a:prstGeom prst="round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28510312-4726-43A6-845B-E4C672E9A594}"/>
                    </a:ext>
                  </a:extLst>
                </p:cNvPr>
                <p:cNvSpPr/>
                <p:nvPr/>
              </p:nvSpPr>
              <p:spPr>
                <a:xfrm>
                  <a:off x="3889546" y="1250863"/>
                  <a:ext cx="1369539" cy="136953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en-US" sz="3200">
                      <a:latin typeface="Orbitron"/>
                      <a:cs typeface="Arial"/>
                    </a:rPr>
                    <a:t>3</a:t>
                  </a:r>
                </a:p>
              </p:txBody>
            </p: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51BE689-8AA2-4C1D-99B5-10100E897D86}"/>
                  </a:ext>
                </a:extLst>
              </p:cNvPr>
              <p:cNvSpPr txBox="1"/>
              <p:nvPr/>
            </p:nvSpPr>
            <p:spPr>
              <a:xfrm>
                <a:off x="7480923" y="2068725"/>
                <a:ext cx="1127237" cy="36427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200">
                    <a:solidFill>
                      <a:schemeClr val="bg1"/>
                    </a:solidFill>
                    <a:latin typeface="Orbitron"/>
                  </a:rPr>
                  <a:t>$8.7 M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93457B3-9DD3-4446-AB2B-8B7C5D52FE9E}"/>
                  </a:ext>
                </a:extLst>
              </p:cNvPr>
              <p:cNvSpPr txBox="1"/>
              <p:nvPr/>
            </p:nvSpPr>
            <p:spPr>
              <a:xfrm>
                <a:off x="7075064" y="1781943"/>
                <a:ext cx="2743199" cy="31202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800">
                    <a:solidFill>
                      <a:srgbClr val="FF0000"/>
                    </a:solidFill>
                    <a:latin typeface="Orbitron"/>
                  </a:rPr>
                  <a:t>Khabib Nurmagomedov</a:t>
                </a:r>
              </a:p>
            </p:txBody>
          </p:sp>
        </p:grpSp>
        <p:pic>
          <p:nvPicPr>
            <p:cNvPr id="8" name="Picture 8">
              <a:extLst>
                <a:ext uri="{FF2B5EF4-FFF2-40B4-BE49-F238E27FC236}">
                  <a16:creationId xmlns:a16="http://schemas.microsoft.com/office/drawing/2014/main" id="{61F746FB-7FC7-40D7-97C0-6EC647855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38597" y="3570986"/>
              <a:ext cx="657688" cy="964771"/>
            </a:xfrm>
            <a:prstGeom prst="rect">
              <a:avLst/>
            </a:prstGeom>
          </p:spPr>
        </p:pic>
      </p:grpSp>
      <p:pic>
        <p:nvPicPr>
          <p:cNvPr id="9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1D87E4F4-5E3C-41B8-99AD-89D1A605F0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" t="13433" r="32741" b="96"/>
          <a:stretch/>
        </p:blipFill>
        <p:spPr>
          <a:xfrm>
            <a:off x="321403" y="1368330"/>
            <a:ext cx="3896854" cy="3507978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258B48-C8B1-41A7-886E-F86852F08508}"/>
              </a:ext>
            </a:extLst>
          </p:cNvPr>
          <p:cNvSpPr txBox="1"/>
          <p:nvPr/>
        </p:nvSpPr>
        <p:spPr>
          <a:xfrm>
            <a:off x="4623277" y="946626"/>
            <a:ext cx="357681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Orbitron"/>
              </a:rPr>
              <a:t>Avg. UFC fighter salary in 2020: 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695E7B-766A-43BA-9342-031832167CE0}"/>
              </a:ext>
            </a:extLst>
          </p:cNvPr>
          <p:cNvSpPr txBox="1"/>
          <p:nvPr/>
        </p:nvSpPr>
        <p:spPr>
          <a:xfrm>
            <a:off x="7881470" y="951997"/>
            <a:ext cx="12306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Orbitron"/>
              </a:rPr>
              <a:t>$ 147.965</a:t>
            </a:r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760C42-3942-4EC0-8818-7F7EBDDDA08C}"/>
              </a:ext>
            </a:extLst>
          </p:cNvPr>
          <p:cNvSpPr txBox="1"/>
          <p:nvPr/>
        </p:nvSpPr>
        <p:spPr>
          <a:xfrm>
            <a:off x="285606" y="946625"/>
            <a:ext cx="41354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Orbitron"/>
              </a:rPr>
              <a:t>Most relevant Fight Companies in 2019:</a:t>
            </a:r>
            <a:r>
              <a:rPr lang="en-US" sz="1300">
                <a:solidFill>
                  <a:schemeClr val="bg1"/>
                </a:solidFill>
                <a:latin typeface="Orbitron"/>
              </a:rPr>
              <a:t> </a:t>
            </a:r>
            <a:endParaRPr lang="en-US" sz="1600" b="1">
              <a:solidFill>
                <a:schemeClr val="bg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9ABD48-CCF7-4E5B-9BF1-D8D8A6F292E6}"/>
              </a:ext>
            </a:extLst>
          </p:cNvPr>
          <p:cNvCxnSpPr/>
          <p:nvPr/>
        </p:nvCxnSpPr>
        <p:spPr>
          <a:xfrm flipH="1">
            <a:off x="4446674" y="948777"/>
            <a:ext cx="4866" cy="3840933"/>
          </a:xfrm>
          <a:prstGeom prst="straightConnector1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Ironhack - Crunchbase Company Profile &amp;amp; Funding">
            <a:extLst>
              <a:ext uri="{FF2B5EF4-FFF2-40B4-BE49-F238E27FC236}">
                <a16:creationId xmlns:a16="http://schemas.microsoft.com/office/drawing/2014/main" id="{D5C96CC2-DC34-4AAD-9DD8-222BEBADD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E46ADF-D9EB-46B1-9C12-6C513365EDA0}"/>
              </a:ext>
            </a:extLst>
          </p:cNvPr>
          <p:cNvSpPr txBox="1"/>
          <p:nvPr/>
        </p:nvSpPr>
        <p:spPr>
          <a:xfrm>
            <a:off x="7536065" y="1466563"/>
            <a:ext cx="112753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Orbitron"/>
              </a:rPr>
              <a:t>TOP 3: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6CE4A-8ED2-4FAE-963D-3AC8272E1A47}"/>
              </a:ext>
            </a:extLst>
          </p:cNvPr>
          <p:cNvSpPr txBox="1"/>
          <p:nvPr/>
        </p:nvSpPr>
        <p:spPr>
          <a:xfrm>
            <a:off x="7626301" y="4917048"/>
            <a:ext cx="1441212" cy="1889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bg1"/>
                </a:solidFill>
                <a:latin typeface="Orbitron"/>
              </a:rPr>
              <a:t>Source: Yahoo Finance, 2021</a:t>
            </a:r>
            <a:endParaRPr lang="en-US" sz="600" dirty="0">
              <a:solidFill>
                <a:schemeClr val="bg1"/>
              </a:solidFill>
              <a:latin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3439381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5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16606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Fighters</a:t>
            </a:r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 idx="2"/>
          </p:nvPr>
        </p:nvSpPr>
        <p:spPr>
          <a:xfrm>
            <a:off x="984743" y="2199950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5" name="Google Shape;345;p35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E1C8CE72-6BB4-4F17-B887-24B2B5BB7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274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9E64F59-3262-466F-9A30-5BFCABF54FA6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 dirty="0"/>
              <a:t>Fighters 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5ABB1D33-B38E-4095-BF36-C979C2E57F70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02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32E7AE6-B430-47FD-94BB-D246782E7D78}"/>
              </a:ext>
            </a:extLst>
          </p:cNvPr>
          <p:cNvGrpSpPr/>
          <p:nvPr/>
        </p:nvGrpSpPr>
        <p:grpSpPr>
          <a:xfrm>
            <a:off x="232451" y="1804603"/>
            <a:ext cx="4890279" cy="2898361"/>
            <a:chOff x="1525847" y="1559675"/>
            <a:chExt cx="4890279" cy="2898361"/>
          </a:xfrm>
        </p:grpSpPr>
        <p:sp>
          <p:nvSpPr>
            <p:cNvPr id="12" name="Google Shape;354;p36">
              <a:extLst>
                <a:ext uri="{FF2B5EF4-FFF2-40B4-BE49-F238E27FC236}">
                  <a16:creationId xmlns:a16="http://schemas.microsoft.com/office/drawing/2014/main" id="{5D10D72D-9AFC-439B-998F-CD8AC2002A9C}"/>
                </a:ext>
              </a:extLst>
            </p:cNvPr>
            <p:cNvSpPr/>
            <p:nvPr/>
          </p:nvSpPr>
          <p:spPr>
            <a:xfrm>
              <a:off x="1525847" y="1559675"/>
              <a:ext cx="1026313" cy="2898361"/>
            </a:xfrm>
            <a:custGeom>
              <a:avLst/>
              <a:gdLst/>
              <a:ahLst/>
              <a:cxnLst/>
              <a:rect l="l" t="t" r="r" b="b"/>
              <a:pathLst>
                <a:path w="15918" h="44955" extrusionOk="0">
                  <a:moveTo>
                    <a:pt x="7902" y="0"/>
                  </a:moveTo>
                  <a:lnTo>
                    <a:pt x="7902" y="17"/>
                  </a:lnTo>
                  <a:cubicBezTo>
                    <a:pt x="7586" y="60"/>
                    <a:pt x="6670" y="235"/>
                    <a:pt x="6262" y="763"/>
                  </a:cubicBezTo>
                  <a:cubicBezTo>
                    <a:pt x="5760" y="1412"/>
                    <a:pt x="5967" y="2817"/>
                    <a:pt x="5967" y="2817"/>
                  </a:cubicBezTo>
                  <a:cubicBezTo>
                    <a:pt x="5499" y="2970"/>
                    <a:pt x="5641" y="3597"/>
                    <a:pt x="5853" y="3847"/>
                  </a:cubicBezTo>
                  <a:cubicBezTo>
                    <a:pt x="6066" y="4098"/>
                    <a:pt x="6060" y="4419"/>
                    <a:pt x="6164" y="4523"/>
                  </a:cubicBezTo>
                  <a:cubicBezTo>
                    <a:pt x="6199" y="4570"/>
                    <a:pt x="6254" y="4594"/>
                    <a:pt x="6310" y="4594"/>
                  </a:cubicBezTo>
                  <a:cubicBezTo>
                    <a:pt x="6332" y="4594"/>
                    <a:pt x="6355" y="4591"/>
                    <a:pt x="6376" y="4583"/>
                  </a:cubicBezTo>
                  <a:cubicBezTo>
                    <a:pt x="6469" y="4812"/>
                    <a:pt x="6529" y="5057"/>
                    <a:pt x="6551" y="5308"/>
                  </a:cubicBezTo>
                  <a:cubicBezTo>
                    <a:pt x="6551" y="6539"/>
                    <a:pt x="5602" y="7177"/>
                    <a:pt x="3695" y="7623"/>
                  </a:cubicBezTo>
                  <a:cubicBezTo>
                    <a:pt x="1783" y="8065"/>
                    <a:pt x="1843" y="10609"/>
                    <a:pt x="1957" y="11612"/>
                  </a:cubicBezTo>
                  <a:cubicBezTo>
                    <a:pt x="2071" y="12620"/>
                    <a:pt x="1685" y="14418"/>
                    <a:pt x="1238" y="15742"/>
                  </a:cubicBezTo>
                  <a:cubicBezTo>
                    <a:pt x="791" y="17066"/>
                    <a:pt x="595" y="18826"/>
                    <a:pt x="502" y="20053"/>
                  </a:cubicBezTo>
                  <a:cubicBezTo>
                    <a:pt x="415" y="21273"/>
                    <a:pt x="388" y="22695"/>
                    <a:pt x="339" y="23109"/>
                  </a:cubicBezTo>
                  <a:cubicBezTo>
                    <a:pt x="290" y="23524"/>
                    <a:pt x="153" y="24150"/>
                    <a:pt x="77" y="24624"/>
                  </a:cubicBezTo>
                  <a:cubicBezTo>
                    <a:pt x="1" y="25098"/>
                    <a:pt x="213" y="25213"/>
                    <a:pt x="606" y="25654"/>
                  </a:cubicBezTo>
                  <a:cubicBezTo>
                    <a:pt x="879" y="25962"/>
                    <a:pt x="1148" y="26163"/>
                    <a:pt x="1411" y="26163"/>
                  </a:cubicBezTo>
                  <a:cubicBezTo>
                    <a:pt x="1531" y="26163"/>
                    <a:pt x="1649" y="26122"/>
                    <a:pt x="1766" y="26030"/>
                  </a:cubicBezTo>
                  <a:cubicBezTo>
                    <a:pt x="2142" y="25741"/>
                    <a:pt x="2257" y="25289"/>
                    <a:pt x="2131" y="25104"/>
                  </a:cubicBezTo>
                  <a:cubicBezTo>
                    <a:pt x="2073" y="25020"/>
                    <a:pt x="2015" y="24998"/>
                    <a:pt x="1969" y="24998"/>
                  </a:cubicBezTo>
                  <a:cubicBezTo>
                    <a:pt x="1917" y="24998"/>
                    <a:pt x="1881" y="25027"/>
                    <a:pt x="1881" y="25027"/>
                  </a:cubicBezTo>
                  <a:cubicBezTo>
                    <a:pt x="1870" y="24842"/>
                    <a:pt x="1892" y="24651"/>
                    <a:pt x="1952" y="24472"/>
                  </a:cubicBezTo>
                  <a:cubicBezTo>
                    <a:pt x="2044" y="24128"/>
                    <a:pt x="1935" y="23654"/>
                    <a:pt x="1777" y="23289"/>
                  </a:cubicBezTo>
                  <a:cubicBezTo>
                    <a:pt x="1625" y="22930"/>
                    <a:pt x="1418" y="22058"/>
                    <a:pt x="1935" y="20973"/>
                  </a:cubicBezTo>
                  <a:cubicBezTo>
                    <a:pt x="2447" y="19894"/>
                    <a:pt x="3243" y="16603"/>
                    <a:pt x="3221" y="15884"/>
                  </a:cubicBezTo>
                  <a:cubicBezTo>
                    <a:pt x="3194" y="15165"/>
                    <a:pt x="3733" y="13672"/>
                    <a:pt x="3733" y="13672"/>
                  </a:cubicBezTo>
                  <a:cubicBezTo>
                    <a:pt x="3733" y="13672"/>
                    <a:pt x="4142" y="14958"/>
                    <a:pt x="4556" y="16189"/>
                  </a:cubicBezTo>
                  <a:cubicBezTo>
                    <a:pt x="4970" y="17426"/>
                    <a:pt x="4044" y="19818"/>
                    <a:pt x="3630" y="22515"/>
                  </a:cubicBezTo>
                  <a:cubicBezTo>
                    <a:pt x="3221" y="25218"/>
                    <a:pt x="3554" y="27714"/>
                    <a:pt x="3603" y="29022"/>
                  </a:cubicBezTo>
                  <a:cubicBezTo>
                    <a:pt x="3657" y="30335"/>
                    <a:pt x="3886" y="30694"/>
                    <a:pt x="3526" y="31572"/>
                  </a:cubicBezTo>
                  <a:cubicBezTo>
                    <a:pt x="3167" y="32443"/>
                    <a:pt x="3270" y="33604"/>
                    <a:pt x="3270" y="33604"/>
                  </a:cubicBezTo>
                  <a:cubicBezTo>
                    <a:pt x="2475" y="34579"/>
                    <a:pt x="2164" y="36585"/>
                    <a:pt x="2398" y="39233"/>
                  </a:cubicBezTo>
                  <a:cubicBezTo>
                    <a:pt x="2627" y="41881"/>
                    <a:pt x="2655" y="42268"/>
                    <a:pt x="2600" y="43194"/>
                  </a:cubicBezTo>
                  <a:cubicBezTo>
                    <a:pt x="2546" y="44121"/>
                    <a:pt x="1728" y="44072"/>
                    <a:pt x="1570" y="44453"/>
                  </a:cubicBezTo>
                  <a:cubicBezTo>
                    <a:pt x="1418" y="44840"/>
                    <a:pt x="2420" y="44791"/>
                    <a:pt x="3243" y="44916"/>
                  </a:cubicBezTo>
                  <a:cubicBezTo>
                    <a:pt x="3404" y="44942"/>
                    <a:pt x="3536" y="44954"/>
                    <a:pt x="3645" y="44954"/>
                  </a:cubicBezTo>
                  <a:cubicBezTo>
                    <a:pt x="4094" y="44954"/>
                    <a:pt x="4147" y="44740"/>
                    <a:pt x="4169" y="44328"/>
                  </a:cubicBezTo>
                  <a:cubicBezTo>
                    <a:pt x="4197" y="43810"/>
                    <a:pt x="4039" y="42731"/>
                    <a:pt x="4066" y="41293"/>
                  </a:cubicBezTo>
                  <a:cubicBezTo>
                    <a:pt x="4093" y="39849"/>
                    <a:pt x="5041" y="37206"/>
                    <a:pt x="5096" y="36149"/>
                  </a:cubicBezTo>
                  <a:cubicBezTo>
                    <a:pt x="5150" y="35092"/>
                    <a:pt x="5041" y="34400"/>
                    <a:pt x="5635" y="33626"/>
                  </a:cubicBezTo>
                  <a:cubicBezTo>
                    <a:pt x="6229" y="32858"/>
                    <a:pt x="6561" y="29768"/>
                    <a:pt x="7177" y="28280"/>
                  </a:cubicBezTo>
                  <a:cubicBezTo>
                    <a:pt x="7624" y="27202"/>
                    <a:pt x="7858" y="25692"/>
                    <a:pt x="7956" y="24924"/>
                  </a:cubicBezTo>
                  <a:cubicBezTo>
                    <a:pt x="8054" y="25692"/>
                    <a:pt x="8294" y="27202"/>
                    <a:pt x="8736" y="28280"/>
                  </a:cubicBezTo>
                  <a:cubicBezTo>
                    <a:pt x="9357" y="29768"/>
                    <a:pt x="9689" y="32858"/>
                    <a:pt x="10278" y="33626"/>
                  </a:cubicBezTo>
                  <a:cubicBezTo>
                    <a:pt x="10872" y="34400"/>
                    <a:pt x="10768" y="35092"/>
                    <a:pt x="10823" y="36149"/>
                  </a:cubicBezTo>
                  <a:cubicBezTo>
                    <a:pt x="10872" y="37200"/>
                    <a:pt x="11825" y="39849"/>
                    <a:pt x="11847" y="41293"/>
                  </a:cubicBezTo>
                  <a:cubicBezTo>
                    <a:pt x="11874" y="42731"/>
                    <a:pt x="11722" y="43810"/>
                    <a:pt x="11743" y="44328"/>
                  </a:cubicBezTo>
                  <a:cubicBezTo>
                    <a:pt x="11765" y="44740"/>
                    <a:pt x="11819" y="44954"/>
                    <a:pt x="12268" y="44954"/>
                  </a:cubicBezTo>
                  <a:cubicBezTo>
                    <a:pt x="12377" y="44954"/>
                    <a:pt x="12509" y="44942"/>
                    <a:pt x="12670" y="44916"/>
                  </a:cubicBezTo>
                  <a:cubicBezTo>
                    <a:pt x="13493" y="44791"/>
                    <a:pt x="14501" y="44840"/>
                    <a:pt x="14343" y="44453"/>
                  </a:cubicBezTo>
                  <a:cubicBezTo>
                    <a:pt x="14190" y="44066"/>
                    <a:pt x="13367" y="44121"/>
                    <a:pt x="13313" y="43194"/>
                  </a:cubicBezTo>
                  <a:cubicBezTo>
                    <a:pt x="13264" y="42268"/>
                    <a:pt x="13291" y="41881"/>
                    <a:pt x="13520" y="39233"/>
                  </a:cubicBezTo>
                  <a:cubicBezTo>
                    <a:pt x="13749" y="36585"/>
                    <a:pt x="13443" y="34579"/>
                    <a:pt x="12648" y="33599"/>
                  </a:cubicBezTo>
                  <a:cubicBezTo>
                    <a:pt x="12648" y="33599"/>
                    <a:pt x="12746" y="32443"/>
                    <a:pt x="12386" y="31572"/>
                  </a:cubicBezTo>
                  <a:cubicBezTo>
                    <a:pt x="12027" y="30694"/>
                    <a:pt x="12261" y="30335"/>
                    <a:pt x="12310" y="29022"/>
                  </a:cubicBezTo>
                  <a:cubicBezTo>
                    <a:pt x="12365" y="27714"/>
                    <a:pt x="12697" y="25218"/>
                    <a:pt x="12283" y="22515"/>
                  </a:cubicBezTo>
                  <a:cubicBezTo>
                    <a:pt x="11874" y="19818"/>
                    <a:pt x="10953" y="17426"/>
                    <a:pt x="11362" y="16189"/>
                  </a:cubicBezTo>
                  <a:cubicBezTo>
                    <a:pt x="11771" y="14958"/>
                    <a:pt x="12185" y="13672"/>
                    <a:pt x="12185" y="13672"/>
                  </a:cubicBezTo>
                  <a:cubicBezTo>
                    <a:pt x="12185" y="13672"/>
                    <a:pt x="12724" y="15159"/>
                    <a:pt x="12697" y="15879"/>
                  </a:cubicBezTo>
                  <a:cubicBezTo>
                    <a:pt x="12670" y="16603"/>
                    <a:pt x="13471" y="19894"/>
                    <a:pt x="13983" y="20973"/>
                  </a:cubicBezTo>
                  <a:cubicBezTo>
                    <a:pt x="14495" y="22052"/>
                    <a:pt x="14294" y="22930"/>
                    <a:pt x="14136" y="23289"/>
                  </a:cubicBezTo>
                  <a:cubicBezTo>
                    <a:pt x="13983" y="23649"/>
                    <a:pt x="13869" y="24134"/>
                    <a:pt x="13967" y="24466"/>
                  </a:cubicBezTo>
                  <a:cubicBezTo>
                    <a:pt x="14021" y="24651"/>
                    <a:pt x="14048" y="24837"/>
                    <a:pt x="14037" y="25027"/>
                  </a:cubicBezTo>
                  <a:cubicBezTo>
                    <a:pt x="14037" y="25027"/>
                    <a:pt x="14002" y="24998"/>
                    <a:pt x="13948" y="24998"/>
                  </a:cubicBezTo>
                  <a:cubicBezTo>
                    <a:pt x="13902" y="24998"/>
                    <a:pt x="13842" y="25020"/>
                    <a:pt x="13781" y="25104"/>
                  </a:cubicBezTo>
                  <a:cubicBezTo>
                    <a:pt x="13656" y="25289"/>
                    <a:pt x="13776" y="25741"/>
                    <a:pt x="14152" y="26030"/>
                  </a:cubicBezTo>
                  <a:cubicBezTo>
                    <a:pt x="14269" y="26120"/>
                    <a:pt x="14387" y="26161"/>
                    <a:pt x="14506" y="26161"/>
                  </a:cubicBezTo>
                  <a:cubicBezTo>
                    <a:pt x="14769" y="26161"/>
                    <a:pt x="15037" y="25962"/>
                    <a:pt x="15307" y="25654"/>
                  </a:cubicBezTo>
                  <a:cubicBezTo>
                    <a:pt x="15705" y="25213"/>
                    <a:pt x="15917" y="25093"/>
                    <a:pt x="15841" y="24624"/>
                  </a:cubicBezTo>
                  <a:cubicBezTo>
                    <a:pt x="15759" y="24150"/>
                    <a:pt x="15629" y="23524"/>
                    <a:pt x="15579" y="23109"/>
                  </a:cubicBezTo>
                  <a:cubicBezTo>
                    <a:pt x="15530" y="22695"/>
                    <a:pt x="15503" y="21268"/>
                    <a:pt x="15411" y="20047"/>
                  </a:cubicBezTo>
                  <a:cubicBezTo>
                    <a:pt x="15323" y="18826"/>
                    <a:pt x="15127" y="17066"/>
                    <a:pt x="14680" y="15742"/>
                  </a:cubicBezTo>
                  <a:cubicBezTo>
                    <a:pt x="14228" y="14413"/>
                    <a:pt x="13841" y="12615"/>
                    <a:pt x="13956" y="11612"/>
                  </a:cubicBezTo>
                  <a:cubicBezTo>
                    <a:pt x="14076" y="10609"/>
                    <a:pt x="14130" y="8065"/>
                    <a:pt x="12223" y="7618"/>
                  </a:cubicBezTo>
                  <a:cubicBezTo>
                    <a:pt x="10316" y="7177"/>
                    <a:pt x="9368" y="6539"/>
                    <a:pt x="9368" y="5302"/>
                  </a:cubicBezTo>
                  <a:cubicBezTo>
                    <a:pt x="9389" y="5057"/>
                    <a:pt x="9444" y="4812"/>
                    <a:pt x="9542" y="4577"/>
                  </a:cubicBezTo>
                  <a:cubicBezTo>
                    <a:pt x="9564" y="4585"/>
                    <a:pt x="9586" y="4589"/>
                    <a:pt x="9608" y="4589"/>
                  </a:cubicBezTo>
                  <a:cubicBezTo>
                    <a:pt x="9663" y="4589"/>
                    <a:pt x="9716" y="4566"/>
                    <a:pt x="9755" y="4523"/>
                  </a:cubicBezTo>
                  <a:cubicBezTo>
                    <a:pt x="9858" y="4414"/>
                    <a:pt x="9853" y="4098"/>
                    <a:pt x="10060" y="3847"/>
                  </a:cubicBezTo>
                  <a:cubicBezTo>
                    <a:pt x="10272" y="3597"/>
                    <a:pt x="10419" y="2970"/>
                    <a:pt x="9945" y="2817"/>
                  </a:cubicBezTo>
                  <a:cubicBezTo>
                    <a:pt x="9945" y="2817"/>
                    <a:pt x="10158" y="1406"/>
                    <a:pt x="9656" y="763"/>
                  </a:cubicBezTo>
                  <a:cubicBezTo>
                    <a:pt x="9248" y="229"/>
                    <a:pt x="8332" y="60"/>
                    <a:pt x="8016" y="11"/>
                  </a:cubicBezTo>
                  <a:lnTo>
                    <a:pt x="8016" y="0"/>
                  </a:lnTo>
                  <a:cubicBezTo>
                    <a:pt x="8016" y="0"/>
                    <a:pt x="7995" y="0"/>
                    <a:pt x="7956" y="6"/>
                  </a:cubicBezTo>
                  <a:cubicBezTo>
                    <a:pt x="7950" y="7"/>
                    <a:pt x="7944" y="7"/>
                    <a:pt x="7938" y="7"/>
                  </a:cubicBezTo>
                  <a:cubicBezTo>
                    <a:pt x="7916" y="7"/>
                    <a:pt x="7902" y="0"/>
                    <a:pt x="7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A891EC44-26B6-4CEC-A80A-9017EE916751}"/>
                </a:ext>
              </a:extLst>
            </p:cNvPr>
            <p:cNvGrpSpPr/>
            <p:nvPr/>
          </p:nvGrpSpPr>
          <p:grpSpPr>
            <a:xfrm>
              <a:off x="3082541" y="1597386"/>
              <a:ext cx="3333585" cy="573900"/>
              <a:chOff x="5252522" y="1743484"/>
              <a:chExt cx="3333585" cy="573900"/>
            </a:xfrm>
          </p:grpSpPr>
          <p:sp>
            <p:nvSpPr>
              <p:cNvPr id="16" name="Google Shape;431;p36">
                <a:extLst>
                  <a:ext uri="{FF2B5EF4-FFF2-40B4-BE49-F238E27FC236}">
                    <a16:creationId xmlns:a16="http://schemas.microsoft.com/office/drawing/2014/main" id="{5494DFF5-3A98-4FED-9905-291CF9CA0E1F}"/>
                  </a:ext>
                </a:extLst>
              </p:cNvPr>
              <p:cNvSpPr/>
              <p:nvPr/>
            </p:nvSpPr>
            <p:spPr>
              <a:xfrm>
                <a:off x="5252522" y="1743484"/>
                <a:ext cx="3202545" cy="573900"/>
              </a:xfrm>
              <a:custGeom>
                <a:avLst/>
                <a:gdLst/>
                <a:ahLst/>
                <a:cxnLst/>
                <a:rect l="l" t="t" r="r" b="b"/>
                <a:pathLst>
                  <a:path w="77438" h="22956" extrusionOk="0">
                    <a:moveTo>
                      <a:pt x="0" y="191"/>
                    </a:moveTo>
                    <a:lnTo>
                      <a:pt x="0" y="19431"/>
                    </a:lnTo>
                    <a:lnTo>
                      <a:pt x="3525" y="22956"/>
                    </a:lnTo>
                    <a:lnTo>
                      <a:pt x="36004" y="22956"/>
                    </a:lnTo>
                    <a:lnTo>
                      <a:pt x="38624" y="20336"/>
                    </a:lnTo>
                    <a:lnTo>
                      <a:pt x="73342" y="20336"/>
                    </a:lnTo>
                    <a:lnTo>
                      <a:pt x="77414" y="16264"/>
                    </a:lnTo>
                    <a:lnTo>
                      <a:pt x="77438" y="0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C58FFD2-0148-4FC6-9749-ED92B2E542DC}"/>
                  </a:ext>
                </a:extLst>
              </p:cNvPr>
              <p:cNvSpPr txBox="1"/>
              <p:nvPr/>
            </p:nvSpPr>
            <p:spPr>
              <a:xfrm>
                <a:off x="5459400" y="1873560"/>
                <a:ext cx="1003991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>
                    <a:solidFill>
                      <a:schemeClr val="bg1"/>
                    </a:solidFill>
                    <a:latin typeface="Orbitron"/>
                  </a:rPr>
                  <a:t>Height</a:t>
                </a:r>
              </a:p>
            </p:txBody>
          </p:sp>
          <p:grpSp>
            <p:nvGrpSpPr>
              <p:cNvPr id="52" name="Google Shape;371;p36">
                <a:extLst>
                  <a:ext uri="{FF2B5EF4-FFF2-40B4-BE49-F238E27FC236}">
                    <a16:creationId xmlns:a16="http://schemas.microsoft.com/office/drawing/2014/main" id="{6CE77D37-8F68-45D6-B83D-912C248019B6}"/>
                  </a:ext>
                </a:extLst>
              </p:cNvPr>
              <p:cNvGrpSpPr/>
              <p:nvPr/>
            </p:nvGrpSpPr>
            <p:grpSpPr>
              <a:xfrm>
                <a:off x="6526890" y="1919610"/>
                <a:ext cx="1065204" cy="222403"/>
                <a:chOff x="3778448" y="2180272"/>
                <a:chExt cx="1408248" cy="378237"/>
              </a:xfrm>
            </p:grpSpPr>
            <p:sp>
              <p:nvSpPr>
                <p:cNvPr id="42" name="Google Shape;374;p36">
                  <a:extLst>
                    <a:ext uri="{FF2B5EF4-FFF2-40B4-BE49-F238E27FC236}">
                      <a16:creationId xmlns:a16="http://schemas.microsoft.com/office/drawing/2014/main" id="{02B8559E-33C2-4982-9D13-95E697F441B9}"/>
                    </a:ext>
                  </a:extLst>
                </p:cNvPr>
                <p:cNvSpPr/>
                <p:nvPr/>
              </p:nvSpPr>
              <p:spPr>
                <a:xfrm>
                  <a:off x="3778448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6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6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375;p36">
                  <a:extLst>
                    <a:ext uri="{FF2B5EF4-FFF2-40B4-BE49-F238E27FC236}">
                      <a16:creationId xmlns:a16="http://schemas.microsoft.com/office/drawing/2014/main" id="{F54A1784-1CC8-4530-A768-3F5AE75AC196}"/>
                    </a:ext>
                  </a:extLst>
                </p:cNvPr>
                <p:cNvSpPr/>
                <p:nvPr/>
              </p:nvSpPr>
              <p:spPr>
                <a:xfrm>
                  <a:off x="392289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376;p36">
                  <a:extLst>
                    <a:ext uri="{FF2B5EF4-FFF2-40B4-BE49-F238E27FC236}">
                      <a16:creationId xmlns:a16="http://schemas.microsoft.com/office/drawing/2014/main" id="{ADC0405B-4504-4148-9058-73D86E5F7949}"/>
                    </a:ext>
                  </a:extLst>
                </p:cNvPr>
                <p:cNvSpPr/>
                <p:nvPr/>
              </p:nvSpPr>
              <p:spPr>
                <a:xfrm>
                  <a:off x="406733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377;p36">
                  <a:extLst>
                    <a:ext uri="{FF2B5EF4-FFF2-40B4-BE49-F238E27FC236}">
                      <a16:creationId xmlns:a16="http://schemas.microsoft.com/office/drawing/2014/main" id="{DFBC16AD-962A-4F0C-A04C-E7062C0125AE}"/>
                    </a:ext>
                  </a:extLst>
                </p:cNvPr>
                <p:cNvSpPr/>
                <p:nvPr/>
              </p:nvSpPr>
              <p:spPr>
                <a:xfrm>
                  <a:off x="4211780" y="2180272"/>
                  <a:ext cx="108252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4" h="37890" extrusionOk="0">
                      <a:moveTo>
                        <a:pt x="621" y="1"/>
                      </a:moveTo>
                      <a:cubicBezTo>
                        <a:pt x="276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76" y="37890"/>
                        <a:pt x="621" y="37890"/>
                      </a:cubicBezTo>
                      <a:lnTo>
                        <a:pt x="7937" y="37890"/>
                      </a:lnTo>
                      <a:cubicBezTo>
                        <a:pt x="8281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81" y="1"/>
                        <a:pt x="79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378;p36">
                  <a:extLst>
                    <a:ext uri="{FF2B5EF4-FFF2-40B4-BE49-F238E27FC236}">
                      <a16:creationId xmlns:a16="http://schemas.microsoft.com/office/drawing/2014/main" id="{436A83B3-53C0-4887-8CCB-032229B81471}"/>
                    </a:ext>
                  </a:extLst>
                </p:cNvPr>
                <p:cNvSpPr/>
                <p:nvPr/>
              </p:nvSpPr>
              <p:spPr>
                <a:xfrm>
                  <a:off x="4356236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20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20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379;p36">
                  <a:extLst>
                    <a:ext uri="{FF2B5EF4-FFF2-40B4-BE49-F238E27FC236}">
                      <a16:creationId xmlns:a16="http://schemas.microsoft.com/office/drawing/2014/main" id="{F1C125D1-6234-4AA1-9170-93E5A0F032BB}"/>
                    </a:ext>
                  </a:extLst>
                </p:cNvPr>
                <p:cNvSpPr/>
                <p:nvPr/>
              </p:nvSpPr>
              <p:spPr>
                <a:xfrm>
                  <a:off x="4500680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6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6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380;p36">
                  <a:extLst>
                    <a:ext uri="{FF2B5EF4-FFF2-40B4-BE49-F238E27FC236}">
                      <a16:creationId xmlns:a16="http://schemas.microsoft.com/office/drawing/2014/main" id="{53B7F3EB-5755-421A-ABF5-F1DE7EAD9F9A}"/>
                    </a:ext>
                  </a:extLst>
                </p:cNvPr>
                <p:cNvSpPr/>
                <p:nvPr/>
              </p:nvSpPr>
              <p:spPr>
                <a:xfrm>
                  <a:off x="4645124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7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7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381;p36">
                  <a:extLst>
                    <a:ext uri="{FF2B5EF4-FFF2-40B4-BE49-F238E27FC236}">
                      <a16:creationId xmlns:a16="http://schemas.microsoft.com/office/drawing/2014/main" id="{FF7F5CB3-DFCF-4F1E-A33A-2B14E377A2F6}"/>
                    </a:ext>
                  </a:extLst>
                </p:cNvPr>
                <p:cNvSpPr/>
                <p:nvPr/>
              </p:nvSpPr>
              <p:spPr>
                <a:xfrm>
                  <a:off x="4789568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382;p36">
                  <a:extLst>
                    <a:ext uri="{FF2B5EF4-FFF2-40B4-BE49-F238E27FC236}">
                      <a16:creationId xmlns:a16="http://schemas.microsoft.com/office/drawing/2014/main" id="{4E4FFBD4-A807-4DE9-8305-F3DC06309A29}"/>
                    </a:ext>
                  </a:extLst>
                </p:cNvPr>
                <p:cNvSpPr/>
                <p:nvPr/>
              </p:nvSpPr>
              <p:spPr>
                <a:xfrm>
                  <a:off x="493401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3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3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383;p36">
                  <a:extLst>
                    <a:ext uri="{FF2B5EF4-FFF2-40B4-BE49-F238E27FC236}">
                      <a16:creationId xmlns:a16="http://schemas.microsoft.com/office/drawing/2014/main" id="{9DBF1841-A2AF-4F21-84F1-C4B4A4EAE328}"/>
                    </a:ext>
                  </a:extLst>
                </p:cNvPr>
                <p:cNvSpPr/>
                <p:nvPr/>
              </p:nvSpPr>
              <p:spPr>
                <a:xfrm>
                  <a:off x="507845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20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20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F2FFFBE4-6543-411F-801A-C447536D8D75}"/>
                  </a:ext>
                </a:extLst>
              </p:cNvPr>
              <p:cNvSpPr txBox="1"/>
              <p:nvPr/>
            </p:nvSpPr>
            <p:spPr>
              <a:xfrm>
                <a:off x="7593945" y="1873560"/>
                <a:ext cx="992162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latin typeface="Orbitron"/>
                  </a:rPr>
                  <a:t>1.78 m</a:t>
                </a: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958B3F2-BE21-4709-A70A-0C4D2241148C}"/>
                </a:ext>
              </a:extLst>
            </p:cNvPr>
            <p:cNvGrpSpPr/>
            <p:nvPr/>
          </p:nvGrpSpPr>
          <p:grpSpPr>
            <a:xfrm>
              <a:off x="3082540" y="2319280"/>
              <a:ext cx="3333585" cy="573900"/>
              <a:chOff x="5252522" y="1743484"/>
              <a:chExt cx="3333585" cy="573900"/>
            </a:xfrm>
          </p:grpSpPr>
          <p:sp>
            <p:nvSpPr>
              <p:cNvPr id="58" name="Google Shape;431;p36">
                <a:extLst>
                  <a:ext uri="{FF2B5EF4-FFF2-40B4-BE49-F238E27FC236}">
                    <a16:creationId xmlns:a16="http://schemas.microsoft.com/office/drawing/2014/main" id="{D03D0174-ABA4-4980-BC94-9404DD558C13}"/>
                  </a:ext>
                </a:extLst>
              </p:cNvPr>
              <p:cNvSpPr/>
              <p:nvPr/>
            </p:nvSpPr>
            <p:spPr>
              <a:xfrm>
                <a:off x="5252522" y="1743484"/>
                <a:ext cx="3202545" cy="573900"/>
              </a:xfrm>
              <a:custGeom>
                <a:avLst/>
                <a:gdLst/>
                <a:ahLst/>
                <a:cxnLst/>
                <a:rect l="l" t="t" r="r" b="b"/>
                <a:pathLst>
                  <a:path w="77438" h="22956" extrusionOk="0">
                    <a:moveTo>
                      <a:pt x="0" y="191"/>
                    </a:moveTo>
                    <a:lnTo>
                      <a:pt x="0" y="19431"/>
                    </a:lnTo>
                    <a:lnTo>
                      <a:pt x="3525" y="22956"/>
                    </a:lnTo>
                    <a:lnTo>
                      <a:pt x="36004" y="22956"/>
                    </a:lnTo>
                    <a:lnTo>
                      <a:pt x="38624" y="20336"/>
                    </a:lnTo>
                    <a:lnTo>
                      <a:pt x="73342" y="20336"/>
                    </a:lnTo>
                    <a:lnTo>
                      <a:pt x="77414" y="16264"/>
                    </a:lnTo>
                    <a:lnTo>
                      <a:pt x="77438" y="0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DC1BCBC-C705-4BD4-9097-0CB6BD94ED61}"/>
                  </a:ext>
                </a:extLst>
              </p:cNvPr>
              <p:cNvSpPr txBox="1"/>
              <p:nvPr/>
            </p:nvSpPr>
            <p:spPr>
              <a:xfrm>
                <a:off x="5459400" y="1873560"/>
                <a:ext cx="1003991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>
                    <a:solidFill>
                      <a:schemeClr val="bg1"/>
                    </a:solidFill>
                    <a:latin typeface="Orbitron"/>
                  </a:rPr>
                  <a:t>Weight</a:t>
                </a:r>
              </a:p>
            </p:txBody>
          </p:sp>
          <p:grpSp>
            <p:nvGrpSpPr>
              <p:cNvPr id="59" name="Google Shape;371;p36">
                <a:extLst>
                  <a:ext uri="{FF2B5EF4-FFF2-40B4-BE49-F238E27FC236}">
                    <a16:creationId xmlns:a16="http://schemas.microsoft.com/office/drawing/2014/main" id="{554E9209-DEED-46B8-BAE9-92795C3F9242}"/>
                  </a:ext>
                </a:extLst>
              </p:cNvPr>
              <p:cNvGrpSpPr/>
              <p:nvPr/>
            </p:nvGrpSpPr>
            <p:grpSpPr>
              <a:xfrm>
                <a:off x="6526889" y="1919610"/>
                <a:ext cx="1065204" cy="222403"/>
                <a:chOff x="3778448" y="2180272"/>
                <a:chExt cx="1408248" cy="378237"/>
              </a:xfrm>
            </p:grpSpPr>
            <p:sp>
              <p:nvSpPr>
                <p:cNvPr id="61" name="Google Shape;374;p36">
                  <a:extLst>
                    <a:ext uri="{FF2B5EF4-FFF2-40B4-BE49-F238E27FC236}">
                      <a16:creationId xmlns:a16="http://schemas.microsoft.com/office/drawing/2014/main" id="{5D4F126C-C12E-4082-98A0-24657594DE8A}"/>
                    </a:ext>
                  </a:extLst>
                </p:cNvPr>
                <p:cNvSpPr/>
                <p:nvPr/>
              </p:nvSpPr>
              <p:spPr>
                <a:xfrm>
                  <a:off x="3778448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6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6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375;p36">
                  <a:extLst>
                    <a:ext uri="{FF2B5EF4-FFF2-40B4-BE49-F238E27FC236}">
                      <a16:creationId xmlns:a16="http://schemas.microsoft.com/office/drawing/2014/main" id="{6BFA8B01-49BE-4D5E-9BCE-7880A99F2EA8}"/>
                    </a:ext>
                  </a:extLst>
                </p:cNvPr>
                <p:cNvSpPr/>
                <p:nvPr/>
              </p:nvSpPr>
              <p:spPr>
                <a:xfrm>
                  <a:off x="392289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376;p36">
                  <a:extLst>
                    <a:ext uri="{FF2B5EF4-FFF2-40B4-BE49-F238E27FC236}">
                      <a16:creationId xmlns:a16="http://schemas.microsoft.com/office/drawing/2014/main" id="{1A7177AA-21AB-402B-AADD-CE30080A7C5C}"/>
                    </a:ext>
                  </a:extLst>
                </p:cNvPr>
                <p:cNvSpPr/>
                <p:nvPr/>
              </p:nvSpPr>
              <p:spPr>
                <a:xfrm>
                  <a:off x="406733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377;p36">
                  <a:extLst>
                    <a:ext uri="{FF2B5EF4-FFF2-40B4-BE49-F238E27FC236}">
                      <a16:creationId xmlns:a16="http://schemas.microsoft.com/office/drawing/2014/main" id="{B410236B-C40F-49C2-A71B-52028AD3D8DD}"/>
                    </a:ext>
                  </a:extLst>
                </p:cNvPr>
                <p:cNvSpPr/>
                <p:nvPr/>
              </p:nvSpPr>
              <p:spPr>
                <a:xfrm>
                  <a:off x="4211780" y="2180272"/>
                  <a:ext cx="108252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4" h="37890" extrusionOk="0">
                      <a:moveTo>
                        <a:pt x="621" y="1"/>
                      </a:moveTo>
                      <a:cubicBezTo>
                        <a:pt x="276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76" y="37890"/>
                        <a:pt x="621" y="37890"/>
                      </a:cubicBezTo>
                      <a:lnTo>
                        <a:pt x="7937" y="37890"/>
                      </a:lnTo>
                      <a:cubicBezTo>
                        <a:pt x="8281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81" y="1"/>
                        <a:pt x="79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378;p36">
                  <a:extLst>
                    <a:ext uri="{FF2B5EF4-FFF2-40B4-BE49-F238E27FC236}">
                      <a16:creationId xmlns:a16="http://schemas.microsoft.com/office/drawing/2014/main" id="{22D05AAF-E3A7-4F87-8667-3E24DA00853E}"/>
                    </a:ext>
                  </a:extLst>
                </p:cNvPr>
                <p:cNvSpPr/>
                <p:nvPr/>
              </p:nvSpPr>
              <p:spPr>
                <a:xfrm>
                  <a:off x="4356236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20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20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379;p36">
                  <a:extLst>
                    <a:ext uri="{FF2B5EF4-FFF2-40B4-BE49-F238E27FC236}">
                      <a16:creationId xmlns:a16="http://schemas.microsoft.com/office/drawing/2014/main" id="{0AE3DE5D-69CB-47A7-9606-8E287D306EB3}"/>
                    </a:ext>
                  </a:extLst>
                </p:cNvPr>
                <p:cNvSpPr/>
                <p:nvPr/>
              </p:nvSpPr>
              <p:spPr>
                <a:xfrm>
                  <a:off x="4500680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6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6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380;p36">
                  <a:extLst>
                    <a:ext uri="{FF2B5EF4-FFF2-40B4-BE49-F238E27FC236}">
                      <a16:creationId xmlns:a16="http://schemas.microsoft.com/office/drawing/2014/main" id="{A7D9C183-6A8F-4B44-8956-692EE3FC556B}"/>
                    </a:ext>
                  </a:extLst>
                </p:cNvPr>
                <p:cNvSpPr/>
                <p:nvPr/>
              </p:nvSpPr>
              <p:spPr>
                <a:xfrm>
                  <a:off x="4645124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7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7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>
                      <a:lumMod val="9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381;p36">
                  <a:extLst>
                    <a:ext uri="{FF2B5EF4-FFF2-40B4-BE49-F238E27FC236}">
                      <a16:creationId xmlns:a16="http://schemas.microsoft.com/office/drawing/2014/main" id="{5FA8572F-9323-494E-B789-00BEFC8991AB}"/>
                    </a:ext>
                  </a:extLst>
                </p:cNvPr>
                <p:cNvSpPr/>
                <p:nvPr/>
              </p:nvSpPr>
              <p:spPr>
                <a:xfrm>
                  <a:off x="4789568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382;p36">
                  <a:extLst>
                    <a:ext uri="{FF2B5EF4-FFF2-40B4-BE49-F238E27FC236}">
                      <a16:creationId xmlns:a16="http://schemas.microsoft.com/office/drawing/2014/main" id="{8962DD28-7F05-4514-AFC1-DB90524F0BA8}"/>
                    </a:ext>
                  </a:extLst>
                </p:cNvPr>
                <p:cNvSpPr/>
                <p:nvPr/>
              </p:nvSpPr>
              <p:spPr>
                <a:xfrm>
                  <a:off x="493401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3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3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383;p36">
                  <a:extLst>
                    <a:ext uri="{FF2B5EF4-FFF2-40B4-BE49-F238E27FC236}">
                      <a16:creationId xmlns:a16="http://schemas.microsoft.com/office/drawing/2014/main" id="{8E0753D0-BC49-4A20-8F2B-2899C5946753}"/>
                    </a:ext>
                  </a:extLst>
                </p:cNvPr>
                <p:cNvSpPr/>
                <p:nvPr/>
              </p:nvSpPr>
              <p:spPr>
                <a:xfrm>
                  <a:off x="507845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20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20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35FF518-44A7-49BF-ADC6-D25ABF16E8C7}"/>
                  </a:ext>
                </a:extLst>
              </p:cNvPr>
              <p:cNvSpPr txBox="1"/>
              <p:nvPr/>
            </p:nvSpPr>
            <p:spPr>
              <a:xfrm>
                <a:off x="7593945" y="1873560"/>
                <a:ext cx="992162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latin typeface="Orbitron"/>
                  </a:rPr>
                  <a:t>164 lb</a:t>
                </a:r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3C25A53-B06B-418E-A447-15CCECEEEB2C}"/>
                </a:ext>
              </a:extLst>
            </p:cNvPr>
            <p:cNvGrpSpPr/>
            <p:nvPr/>
          </p:nvGrpSpPr>
          <p:grpSpPr>
            <a:xfrm>
              <a:off x="3082539" y="3036877"/>
              <a:ext cx="3333585" cy="573900"/>
              <a:chOff x="5252522" y="1743484"/>
              <a:chExt cx="3333585" cy="573900"/>
            </a:xfrm>
          </p:grpSpPr>
          <p:sp>
            <p:nvSpPr>
              <p:cNvPr id="72" name="Google Shape;431;p36">
                <a:extLst>
                  <a:ext uri="{FF2B5EF4-FFF2-40B4-BE49-F238E27FC236}">
                    <a16:creationId xmlns:a16="http://schemas.microsoft.com/office/drawing/2014/main" id="{BA96CEFD-9F36-4C4A-AEEA-7839D9705D59}"/>
                  </a:ext>
                </a:extLst>
              </p:cNvPr>
              <p:cNvSpPr/>
              <p:nvPr/>
            </p:nvSpPr>
            <p:spPr>
              <a:xfrm>
                <a:off x="5252522" y="1743484"/>
                <a:ext cx="3202545" cy="573900"/>
              </a:xfrm>
              <a:custGeom>
                <a:avLst/>
                <a:gdLst/>
                <a:ahLst/>
                <a:cxnLst/>
                <a:rect l="l" t="t" r="r" b="b"/>
                <a:pathLst>
                  <a:path w="77438" h="22956" extrusionOk="0">
                    <a:moveTo>
                      <a:pt x="0" y="191"/>
                    </a:moveTo>
                    <a:lnTo>
                      <a:pt x="0" y="19431"/>
                    </a:lnTo>
                    <a:lnTo>
                      <a:pt x="3525" y="22956"/>
                    </a:lnTo>
                    <a:lnTo>
                      <a:pt x="36004" y="22956"/>
                    </a:lnTo>
                    <a:lnTo>
                      <a:pt x="38624" y="20336"/>
                    </a:lnTo>
                    <a:lnTo>
                      <a:pt x="73342" y="20336"/>
                    </a:lnTo>
                    <a:lnTo>
                      <a:pt x="77414" y="16264"/>
                    </a:lnTo>
                    <a:lnTo>
                      <a:pt x="77438" y="0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C79AAA6A-7100-4C24-84E5-F80521AB764D}"/>
                  </a:ext>
                </a:extLst>
              </p:cNvPr>
              <p:cNvSpPr txBox="1"/>
              <p:nvPr/>
            </p:nvSpPr>
            <p:spPr>
              <a:xfrm>
                <a:off x="5459400" y="1873560"/>
                <a:ext cx="1003991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/>
                    </a:solidFill>
                    <a:latin typeface="Orbitron"/>
                  </a:rPr>
                  <a:t>Reach</a:t>
                </a:r>
                <a:endParaRPr lang="en-US"/>
              </a:p>
            </p:txBody>
          </p:sp>
          <p:grpSp>
            <p:nvGrpSpPr>
              <p:cNvPr id="74" name="Google Shape;371;p36">
                <a:extLst>
                  <a:ext uri="{FF2B5EF4-FFF2-40B4-BE49-F238E27FC236}">
                    <a16:creationId xmlns:a16="http://schemas.microsoft.com/office/drawing/2014/main" id="{EE43DF1C-3F47-4058-9FCA-AFD5ABE210F5}"/>
                  </a:ext>
                </a:extLst>
              </p:cNvPr>
              <p:cNvGrpSpPr/>
              <p:nvPr/>
            </p:nvGrpSpPr>
            <p:grpSpPr>
              <a:xfrm>
                <a:off x="6526888" y="1919610"/>
                <a:ext cx="1065204" cy="222403"/>
                <a:chOff x="3778448" y="2180272"/>
                <a:chExt cx="1408248" cy="378237"/>
              </a:xfrm>
            </p:grpSpPr>
            <p:sp>
              <p:nvSpPr>
                <p:cNvPr id="76" name="Google Shape;374;p36">
                  <a:extLst>
                    <a:ext uri="{FF2B5EF4-FFF2-40B4-BE49-F238E27FC236}">
                      <a16:creationId xmlns:a16="http://schemas.microsoft.com/office/drawing/2014/main" id="{84A9B33D-E415-48FB-AEA3-3D6CA52817F1}"/>
                    </a:ext>
                  </a:extLst>
                </p:cNvPr>
                <p:cNvSpPr/>
                <p:nvPr/>
              </p:nvSpPr>
              <p:spPr>
                <a:xfrm>
                  <a:off x="3778448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6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6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375;p36">
                  <a:extLst>
                    <a:ext uri="{FF2B5EF4-FFF2-40B4-BE49-F238E27FC236}">
                      <a16:creationId xmlns:a16="http://schemas.microsoft.com/office/drawing/2014/main" id="{A7453FA5-8B37-4DE0-9D7A-A8D371FC5F95}"/>
                    </a:ext>
                  </a:extLst>
                </p:cNvPr>
                <p:cNvSpPr/>
                <p:nvPr/>
              </p:nvSpPr>
              <p:spPr>
                <a:xfrm>
                  <a:off x="392289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376;p36">
                  <a:extLst>
                    <a:ext uri="{FF2B5EF4-FFF2-40B4-BE49-F238E27FC236}">
                      <a16:creationId xmlns:a16="http://schemas.microsoft.com/office/drawing/2014/main" id="{543534BB-C315-4F25-9027-07E7B987D92C}"/>
                    </a:ext>
                  </a:extLst>
                </p:cNvPr>
                <p:cNvSpPr/>
                <p:nvPr/>
              </p:nvSpPr>
              <p:spPr>
                <a:xfrm>
                  <a:off x="406733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377;p36">
                  <a:extLst>
                    <a:ext uri="{FF2B5EF4-FFF2-40B4-BE49-F238E27FC236}">
                      <a16:creationId xmlns:a16="http://schemas.microsoft.com/office/drawing/2014/main" id="{ABD68F7E-85C5-4499-AD40-BB7024CD2C15}"/>
                    </a:ext>
                  </a:extLst>
                </p:cNvPr>
                <p:cNvSpPr/>
                <p:nvPr/>
              </p:nvSpPr>
              <p:spPr>
                <a:xfrm>
                  <a:off x="4211780" y="2180272"/>
                  <a:ext cx="108252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4" h="37890" extrusionOk="0">
                      <a:moveTo>
                        <a:pt x="621" y="1"/>
                      </a:moveTo>
                      <a:cubicBezTo>
                        <a:pt x="276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76" y="37890"/>
                        <a:pt x="621" y="37890"/>
                      </a:cubicBezTo>
                      <a:lnTo>
                        <a:pt x="7937" y="37890"/>
                      </a:lnTo>
                      <a:cubicBezTo>
                        <a:pt x="8281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81" y="1"/>
                        <a:pt x="79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378;p36">
                  <a:extLst>
                    <a:ext uri="{FF2B5EF4-FFF2-40B4-BE49-F238E27FC236}">
                      <a16:creationId xmlns:a16="http://schemas.microsoft.com/office/drawing/2014/main" id="{F60539CF-4B82-4AD6-924F-1895C4E74F84}"/>
                    </a:ext>
                  </a:extLst>
                </p:cNvPr>
                <p:cNvSpPr/>
                <p:nvPr/>
              </p:nvSpPr>
              <p:spPr>
                <a:xfrm>
                  <a:off x="4356236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20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20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379;p36">
                  <a:extLst>
                    <a:ext uri="{FF2B5EF4-FFF2-40B4-BE49-F238E27FC236}">
                      <a16:creationId xmlns:a16="http://schemas.microsoft.com/office/drawing/2014/main" id="{26802A04-1F2D-437B-A542-9CEEA5A753D0}"/>
                    </a:ext>
                  </a:extLst>
                </p:cNvPr>
                <p:cNvSpPr/>
                <p:nvPr/>
              </p:nvSpPr>
              <p:spPr>
                <a:xfrm>
                  <a:off x="4500680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6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06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380;p36">
                  <a:extLst>
                    <a:ext uri="{FF2B5EF4-FFF2-40B4-BE49-F238E27FC236}">
                      <a16:creationId xmlns:a16="http://schemas.microsoft.com/office/drawing/2014/main" id="{95AC2E3C-48C7-40F2-8164-E55751AA7B65}"/>
                    </a:ext>
                  </a:extLst>
                </p:cNvPr>
                <p:cNvSpPr/>
                <p:nvPr/>
              </p:nvSpPr>
              <p:spPr>
                <a:xfrm>
                  <a:off x="4645124" y="2180272"/>
                  <a:ext cx="108240" cy="37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76" extrusionOk="0">
                      <a:moveTo>
                        <a:pt x="607" y="1"/>
                      </a:moveTo>
                      <a:cubicBezTo>
                        <a:pt x="276" y="1"/>
                        <a:pt x="0" y="263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76"/>
                        <a:pt x="607" y="37876"/>
                      </a:cubicBezTo>
                      <a:lnTo>
                        <a:pt x="7936" y="37876"/>
                      </a:lnTo>
                      <a:cubicBezTo>
                        <a:pt x="8267" y="37876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381;p36">
                  <a:extLst>
                    <a:ext uri="{FF2B5EF4-FFF2-40B4-BE49-F238E27FC236}">
                      <a16:creationId xmlns:a16="http://schemas.microsoft.com/office/drawing/2014/main" id="{47A02FDD-3E57-4DBE-811F-3BD4682A4380}"/>
                    </a:ext>
                  </a:extLst>
                </p:cNvPr>
                <p:cNvSpPr/>
                <p:nvPr/>
              </p:nvSpPr>
              <p:spPr>
                <a:xfrm>
                  <a:off x="4789568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2" y="1"/>
                        <a:pt x="1" y="277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2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77"/>
                        <a:pt x="8267" y="1"/>
                        <a:pt x="7923" y="1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382;p36">
                  <a:extLst>
                    <a:ext uri="{FF2B5EF4-FFF2-40B4-BE49-F238E27FC236}">
                      <a16:creationId xmlns:a16="http://schemas.microsoft.com/office/drawing/2014/main" id="{BC1FD87A-9443-40BF-BDF2-2ED85382CB79}"/>
                    </a:ext>
                  </a:extLst>
                </p:cNvPr>
                <p:cNvSpPr/>
                <p:nvPr/>
              </p:nvSpPr>
              <p:spPr>
                <a:xfrm>
                  <a:off x="4934012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07" y="1"/>
                      </a:moveTo>
                      <a:cubicBezTo>
                        <a:pt x="263" y="1"/>
                        <a:pt x="1" y="263"/>
                        <a:pt x="1" y="607"/>
                      </a:cubicBezTo>
                      <a:lnTo>
                        <a:pt x="1" y="37270"/>
                      </a:lnTo>
                      <a:cubicBezTo>
                        <a:pt x="1" y="37614"/>
                        <a:pt x="263" y="37890"/>
                        <a:pt x="607" y="37890"/>
                      </a:cubicBezTo>
                      <a:lnTo>
                        <a:pt x="7923" y="37890"/>
                      </a:lnTo>
                      <a:cubicBezTo>
                        <a:pt x="8267" y="37890"/>
                        <a:pt x="8543" y="37614"/>
                        <a:pt x="8543" y="37270"/>
                      </a:cubicBezTo>
                      <a:lnTo>
                        <a:pt x="8543" y="607"/>
                      </a:lnTo>
                      <a:cubicBezTo>
                        <a:pt x="8543" y="263"/>
                        <a:pt x="8267" y="1"/>
                        <a:pt x="7923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383;p36">
                  <a:extLst>
                    <a:ext uri="{FF2B5EF4-FFF2-40B4-BE49-F238E27FC236}">
                      <a16:creationId xmlns:a16="http://schemas.microsoft.com/office/drawing/2014/main" id="{77558E78-51E8-43B5-A170-807C141CA09D}"/>
                    </a:ext>
                  </a:extLst>
                </p:cNvPr>
                <p:cNvSpPr/>
                <p:nvPr/>
              </p:nvSpPr>
              <p:spPr>
                <a:xfrm>
                  <a:off x="5078456" y="2180272"/>
                  <a:ext cx="108240" cy="37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" h="37890" extrusionOk="0">
                      <a:moveTo>
                        <a:pt x="620" y="1"/>
                      </a:moveTo>
                      <a:cubicBezTo>
                        <a:pt x="276" y="1"/>
                        <a:pt x="0" y="277"/>
                        <a:pt x="0" y="607"/>
                      </a:cubicBezTo>
                      <a:lnTo>
                        <a:pt x="0" y="37270"/>
                      </a:lnTo>
                      <a:cubicBezTo>
                        <a:pt x="0" y="37614"/>
                        <a:pt x="276" y="37890"/>
                        <a:pt x="620" y="37890"/>
                      </a:cubicBezTo>
                      <a:lnTo>
                        <a:pt x="7936" y="37890"/>
                      </a:lnTo>
                      <a:cubicBezTo>
                        <a:pt x="8267" y="37890"/>
                        <a:pt x="8542" y="37614"/>
                        <a:pt x="8542" y="37270"/>
                      </a:cubicBezTo>
                      <a:lnTo>
                        <a:pt x="8542" y="607"/>
                      </a:lnTo>
                      <a:cubicBezTo>
                        <a:pt x="8542" y="277"/>
                        <a:pt x="8267" y="1"/>
                        <a:pt x="7936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BCFE76F1-A35F-412B-9366-BFECBF6BC799}"/>
                  </a:ext>
                </a:extLst>
              </p:cNvPr>
              <p:cNvSpPr txBox="1"/>
              <p:nvPr/>
            </p:nvSpPr>
            <p:spPr>
              <a:xfrm>
                <a:off x="7593945" y="1873560"/>
                <a:ext cx="992162" cy="30777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latin typeface="Orbitron"/>
                  </a:rPr>
                  <a:t>1.82 m</a:t>
                </a:r>
              </a:p>
            </p:txBody>
          </p:sp>
        </p:grp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8D6E14A7-60B6-42E1-B330-3BF62382D1C0}"/>
                </a:ext>
              </a:extLst>
            </p:cNvPr>
            <p:cNvCxnSpPr/>
            <p:nvPr/>
          </p:nvCxnSpPr>
          <p:spPr>
            <a:xfrm>
              <a:off x="2043648" y="1577425"/>
              <a:ext cx="1026980" cy="287899"/>
            </a:xfrm>
            <a:prstGeom prst="straightConnector1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FF612D2-F10A-44D4-881B-1AFE9B19C280}"/>
                </a:ext>
              </a:extLst>
            </p:cNvPr>
            <p:cNvCxnSpPr>
              <a:cxnSpLocks/>
            </p:cNvCxnSpPr>
            <p:nvPr/>
          </p:nvCxnSpPr>
          <p:spPr>
            <a:xfrm>
              <a:off x="2047944" y="2621592"/>
              <a:ext cx="1031277" cy="4299"/>
            </a:xfrm>
            <a:prstGeom prst="straightConnector1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4DAA1D1E-107A-4D36-9BDA-A575F5C0BA80}"/>
                </a:ext>
              </a:extLst>
            </p:cNvPr>
            <p:cNvCxnSpPr>
              <a:cxnSpLocks/>
            </p:cNvCxnSpPr>
            <p:nvPr/>
          </p:nvCxnSpPr>
          <p:spPr>
            <a:xfrm>
              <a:off x="2507721" y="3150122"/>
              <a:ext cx="571500" cy="176178"/>
            </a:xfrm>
            <a:prstGeom prst="straightConnector1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22115755-141E-4DB9-9031-5D83480290B1}"/>
                </a:ext>
              </a:extLst>
            </p:cNvPr>
            <p:cNvCxnSpPr>
              <a:cxnSpLocks/>
            </p:cNvCxnSpPr>
            <p:nvPr/>
          </p:nvCxnSpPr>
          <p:spPr>
            <a:xfrm>
              <a:off x="1588165" y="3150122"/>
              <a:ext cx="1495352" cy="176178"/>
            </a:xfrm>
            <a:prstGeom prst="straightConnector1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CD785AB4-4BBD-49FF-8499-476E0AD3AD05}"/>
              </a:ext>
            </a:extLst>
          </p:cNvPr>
          <p:cNvGrpSpPr/>
          <p:nvPr/>
        </p:nvGrpSpPr>
        <p:grpSpPr>
          <a:xfrm>
            <a:off x="1787509" y="943668"/>
            <a:ext cx="2785143" cy="772715"/>
            <a:chOff x="1873449" y="3221073"/>
            <a:chExt cx="3206248" cy="1103582"/>
          </a:xfrm>
        </p:grpSpPr>
        <p:sp>
          <p:nvSpPr>
            <p:cNvPr id="92" name="Google Shape;352;p36">
              <a:extLst>
                <a:ext uri="{FF2B5EF4-FFF2-40B4-BE49-F238E27FC236}">
                  <a16:creationId xmlns:a16="http://schemas.microsoft.com/office/drawing/2014/main" id="{F97E03F9-516A-4F97-B8A6-7C8EDCA66789}"/>
                </a:ext>
              </a:extLst>
            </p:cNvPr>
            <p:cNvSpPr/>
            <p:nvPr/>
          </p:nvSpPr>
          <p:spPr>
            <a:xfrm>
              <a:off x="1873449" y="3221073"/>
              <a:ext cx="3206248" cy="1103582"/>
            </a:xfrm>
            <a:prstGeom prst="rect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3" name="Picture 93">
              <a:extLst>
                <a:ext uri="{FF2B5EF4-FFF2-40B4-BE49-F238E27FC236}">
                  <a16:creationId xmlns:a16="http://schemas.microsoft.com/office/drawing/2014/main" id="{3D61300A-ED8B-4E48-A0A0-7E5FA0FEE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23024" y="3327161"/>
              <a:ext cx="388449" cy="37555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4" name="Picture 94">
              <a:extLst>
                <a:ext uri="{FF2B5EF4-FFF2-40B4-BE49-F238E27FC236}">
                  <a16:creationId xmlns:a16="http://schemas.microsoft.com/office/drawing/2014/main" id="{4641E8E5-A6D6-4B97-8013-36BCAADC3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hotocopy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22526" y="3767171"/>
              <a:ext cx="312098" cy="462357"/>
            </a:xfrm>
            <a:prstGeom prst="rect">
              <a:avLst/>
            </a:prstGeom>
          </p:spPr>
        </p:pic>
        <p:grpSp>
          <p:nvGrpSpPr>
            <p:cNvPr id="103" name="Google Shape;413;p36">
              <a:extLst>
                <a:ext uri="{FF2B5EF4-FFF2-40B4-BE49-F238E27FC236}">
                  <a16:creationId xmlns:a16="http://schemas.microsoft.com/office/drawing/2014/main" id="{4796FC6C-756F-4D62-9AC0-22A5B8A739EE}"/>
                </a:ext>
              </a:extLst>
            </p:cNvPr>
            <p:cNvGrpSpPr/>
            <p:nvPr/>
          </p:nvGrpSpPr>
          <p:grpSpPr>
            <a:xfrm>
              <a:off x="2754868" y="3439265"/>
              <a:ext cx="1556338" cy="154925"/>
              <a:chOff x="3465975" y="2270276"/>
              <a:chExt cx="1727155" cy="171929"/>
            </a:xfrm>
          </p:grpSpPr>
          <p:sp>
            <p:nvSpPr>
              <p:cNvPr id="96" name="Google Shape;414;p36">
                <a:extLst>
                  <a:ext uri="{FF2B5EF4-FFF2-40B4-BE49-F238E27FC236}">
                    <a16:creationId xmlns:a16="http://schemas.microsoft.com/office/drawing/2014/main" id="{3D8EC0F1-5B59-4AA9-8E0F-ADAE102B6188}"/>
                  </a:ext>
                </a:extLst>
              </p:cNvPr>
              <p:cNvSpPr/>
              <p:nvPr/>
            </p:nvSpPr>
            <p:spPr>
              <a:xfrm rot="-5400000">
                <a:off x="3725184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15;p36">
                <a:extLst>
                  <a:ext uri="{FF2B5EF4-FFF2-40B4-BE49-F238E27FC236}">
                    <a16:creationId xmlns:a16="http://schemas.microsoft.com/office/drawing/2014/main" id="{3AF23EEB-145A-442B-A218-C256EDAB6AE7}"/>
                  </a:ext>
                </a:extLst>
              </p:cNvPr>
              <p:cNvSpPr/>
              <p:nvPr/>
            </p:nvSpPr>
            <p:spPr>
              <a:xfrm rot="-5400000">
                <a:off x="3984394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16;p36">
                <a:extLst>
                  <a:ext uri="{FF2B5EF4-FFF2-40B4-BE49-F238E27FC236}">
                    <a16:creationId xmlns:a16="http://schemas.microsoft.com/office/drawing/2014/main" id="{3CE590BA-BFC9-493A-9C2A-CB5E07D8468D}"/>
                  </a:ext>
                </a:extLst>
              </p:cNvPr>
              <p:cNvSpPr/>
              <p:nvPr/>
            </p:nvSpPr>
            <p:spPr>
              <a:xfrm rot="-5400000">
                <a:off x="4243603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417;p36">
                <a:extLst>
                  <a:ext uri="{FF2B5EF4-FFF2-40B4-BE49-F238E27FC236}">
                    <a16:creationId xmlns:a16="http://schemas.microsoft.com/office/drawing/2014/main" id="{43636640-0CBC-4658-8C8C-C401560232A5}"/>
                  </a:ext>
                </a:extLst>
              </p:cNvPr>
              <p:cNvSpPr/>
              <p:nvPr/>
            </p:nvSpPr>
            <p:spPr>
              <a:xfrm rot="-5400000">
                <a:off x="4502812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418;p36">
                <a:extLst>
                  <a:ext uri="{FF2B5EF4-FFF2-40B4-BE49-F238E27FC236}">
                    <a16:creationId xmlns:a16="http://schemas.microsoft.com/office/drawing/2014/main" id="{0C070F88-9294-4EE7-875A-642CFA47034E}"/>
                  </a:ext>
                </a:extLst>
              </p:cNvPr>
              <p:cNvSpPr/>
              <p:nvPr/>
            </p:nvSpPr>
            <p:spPr>
              <a:xfrm rot="-5400000">
                <a:off x="4762021" y="2270305"/>
                <a:ext cx="171900" cy="171900"/>
              </a:xfrm>
              <a:prstGeom prst="ellipse">
                <a:avLst/>
              </a:prstGeom>
              <a:solidFill>
                <a:srgbClr val="FF0000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419;p36">
                <a:extLst>
                  <a:ext uri="{FF2B5EF4-FFF2-40B4-BE49-F238E27FC236}">
                    <a16:creationId xmlns:a16="http://schemas.microsoft.com/office/drawing/2014/main" id="{09FC206F-E7DE-46BE-8FF6-710448000E59}"/>
                  </a:ext>
                </a:extLst>
              </p:cNvPr>
              <p:cNvSpPr/>
              <p:nvPr/>
            </p:nvSpPr>
            <p:spPr>
              <a:xfrm rot="-5400000">
                <a:off x="3465975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420;p36">
                <a:extLst>
                  <a:ext uri="{FF2B5EF4-FFF2-40B4-BE49-F238E27FC236}">
                    <a16:creationId xmlns:a16="http://schemas.microsoft.com/office/drawing/2014/main" id="{46EE7B15-2651-4551-AF8C-5BA536035F20}"/>
                  </a:ext>
                </a:extLst>
              </p:cNvPr>
              <p:cNvSpPr/>
              <p:nvPr/>
            </p:nvSpPr>
            <p:spPr>
              <a:xfrm rot="-5400000">
                <a:off x="5021230" y="2270276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413;p36">
              <a:extLst>
                <a:ext uri="{FF2B5EF4-FFF2-40B4-BE49-F238E27FC236}">
                  <a16:creationId xmlns:a16="http://schemas.microsoft.com/office/drawing/2014/main" id="{6F3994DB-6F8A-4D6B-90BA-0B2C6B5CC5BD}"/>
                </a:ext>
              </a:extLst>
            </p:cNvPr>
            <p:cNvGrpSpPr/>
            <p:nvPr/>
          </p:nvGrpSpPr>
          <p:grpSpPr>
            <a:xfrm>
              <a:off x="2754868" y="3851776"/>
              <a:ext cx="1556338" cy="154925"/>
              <a:chOff x="3465975" y="2270276"/>
              <a:chExt cx="1727155" cy="171929"/>
            </a:xfrm>
          </p:grpSpPr>
          <p:sp>
            <p:nvSpPr>
              <p:cNvPr id="105" name="Google Shape;414;p36">
                <a:extLst>
                  <a:ext uri="{FF2B5EF4-FFF2-40B4-BE49-F238E27FC236}">
                    <a16:creationId xmlns:a16="http://schemas.microsoft.com/office/drawing/2014/main" id="{C7449AB3-0B05-4C88-A4A1-8E5C2EBFDD25}"/>
                  </a:ext>
                </a:extLst>
              </p:cNvPr>
              <p:cNvSpPr/>
              <p:nvPr/>
            </p:nvSpPr>
            <p:spPr>
              <a:xfrm rot="-5400000">
                <a:off x="3725184" y="2270305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415;p36">
                <a:extLst>
                  <a:ext uri="{FF2B5EF4-FFF2-40B4-BE49-F238E27FC236}">
                    <a16:creationId xmlns:a16="http://schemas.microsoft.com/office/drawing/2014/main" id="{8271D15D-3EB2-43A6-919A-E7D99B02D5D9}"/>
                  </a:ext>
                </a:extLst>
              </p:cNvPr>
              <p:cNvSpPr/>
              <p:nvPr/>
            </p:nvSpPr>
            <p:spPr>
              <a:xfrm rot="-5400000">
                <a:off x="3984394" y="2270305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416;p36">
                <a:extLst>
                  <a:ext uri="{FF2B5EF4-FFF2-40B4-BE49-F238E27FC236}">
                    <a16:creationId xmlns:a16="http://schemas.microsoft.com/office/drawing/2014/main" id="{34C240B7-BD4B-420E-899B-D0714CE21732}"/>
                  </a:ext>
                </a:extLst>
              </p:cNvPr>
              <p:cNvSpPr/>
              <p:nvPr/>
            </p:nvSpPr>
            <p:spPr>
              <a:xfrm rot="-5400000">
                <a:off x="4243603" y="2270305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417;p36">
                <a:extLst>
                  <a:ext uri="{FF2B5EF4-FFF2-40B4-BE49-F238E27FC236}">
                    <a16:creationId xmlns:a16="http://schemas.microsoft.com/office/drawing/2014/main" id="{CD9D279E-C5E8-4F08-A6D8-E84E57FB2EC4}"/>
                  </a:ext>
                </a:extLst>
              </p:cNvPr>
              <p:cNvSpPr/>
              <p:nvPr/>
            </p:nvSpPr>
            <p:spPr>
              <a:xfrm rot="-5400000">
                <a:off x="4502812" y="2270305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418;p36">
                <a:extLst>
                  <a:ext uri="{FF2B5EF4-FFF2-40B4-BE49-F238E27FC236}">
                    <a16:creationId xmlns:a16="http://schemas.microsoft.com/office/drawing/2014/main" id="{D7D771F4-3E89-4E3F-8D72-AF8246BACA8A}"/>
                  </a:ext>
                </a:extLst>
              </p:cNvPr>
              <p:cNvSpPr/>
              <p:nvPr/>
            </p:nvSpPr>
            <p:spPr>
              <a:xfrm rot="-5400000">
                <a:off x="4762021" y="2270305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419;p36">
                <a:extLst>
                  <a:ext uri="{FF2B5EF4-FFF2-40B4-BE49-F238E27FC236}">
                    <a16:creationId xmlns:a16="http://schemas.microsoft.com/office/drawing/2014/main" id="{E3F94F90-179D-4BAC-AA68-9A53C6DB68F3}"/>
                  </a:ext>
                </a:extLst>
              </p:cNvPr>
              <p:cNvSpPr/>
              <p:nvPr/>
            </p:nvSpPr>
            <p:spPr>
              <a:xfrm rot="-5400000">
                <a:off x="3465975" y="2270305"/>
                <a:ext cx="171900" cy="171900"/>
              </a:xfrm>
              <a:prstGeom prst="ellipse">
                <a:avLst/>
              </a:prstGeom>
              <a:solidFill>
                <a:schemeClr val="accent1"/>
              </a:solidFill>
              <a:ln w="127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420;p36">
                <a:extLst>
                  <a:ext uri="{FF2B5EF4-FFF2-40B4-BE49-F238E27FC236}">
                    <a16:creationId xmlns:a16="http://schemas.microsoft.com/office/drawing/2014/main" id="{4D02FBA7-1686-442E-955A-287774A9D9A3}"/>
                  </a:ext>
                </a:extLst>
              </p:cNvPr>
              <p:cNvSpPr/>
              <p:nvPr/>
            </p:nvSpPr>
            <p:spPr>
              <a:xfrm rot="-5400000">
                <a:off x="5021230" y="2270276"/>
                <a:ext cx="171900" cy="171900"/>
              </a:xfrm>
              <a:prstGeom prst="ellipse">
                <a:avLst/>
              </a:prstGeom>
              <a:noFill/>
              <a:ln w="12700" cap="flat" cmpd="sng">
                <a:solidFill>
                  <a:schemeClr val="tx2">
                    <a:lumMod val="9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3E52B15-3B06-4F4B-88B7-F37545775012}"/>
                </a:ext>
              </a:extLst>
            </p:cNvPr>
            <p:cNvSpPr txBox="1"/>
            <p:nvPr/>
          </p:nvSpPr>
          <p:spPr>
            <a:xfrm>
              <a:off x="4377500" y="3362323"/>
              <a:ext cx="674185" cy="32215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FF0000"/>
                  </a:solidFill>
                  <a:latin typeface="Orbitron"/>
                </a:rPr>
                <a:t>92</a:t>
              </a:r>
              <a:r>
                <a:rPr lang="en-US" sz="1200">
                  <a:solidFill>
                    <a:srgbClr val="FF0000"/>
                  </a:solidFill>
                  <a:latin typeface="Orbitron"/>
                </a:rPr>
                <a:t>%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880F8CF0-BA55-4CEE-A5D8-B69CE4858B0D}"/>
                </a:ext>
              </a:extLst>
            </p:cNvPr>
            <p:cNvSpPr txBox="1"/>
            <p:nvPr/>
          </p:nvSpPr>
          <p:spPr>
            <a:xfrm>
              <a:off x="4377500" y="3774834"/>
              <a:ext cx="674185" cy="35795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200">
                  <a:solidFill>
                    <a:srgbClr val="FF0000"/>
                  </a:solidFill>
                  <a:latin typeface="Orbitron"/>
                </a:rPr>
                <a:t>8%</a:t>
              </a:r>
              <a:r>
                <a:rPr lang="en-US">
                  <a:solidFill>
                    <a:srgbClr val="FF0000"/>
                  </a:solidFill>
                  <a:latin typeface="Orbitron"/>
                </a:rPr>
                <a:t> </a:t>
              </a:r>
            </a:p>
          </p:txBody>
        </p:sp>
      </p:grpSp>
      <p:pic>
        <p:nvPicPr>
          <p:cNvPr id="120" name="Picture 2" descr="Ironhack - Crunchbase Company Profile &amp;amp; Funding">
            <a:extLst>
              <a:ext uri="{FF2B5EF4-FFF2-40B4-BE49-F238E27FC236}">
                <a16:creationId xmlns:a16="http://schemas.microsoft.com/office/drawing/2014/main" id="{6923BA98-AC1E-4B3B-9E7F-F6D057BAB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29098C07-9169-491A-BC57-B2EEA97C80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57" t="4891" r="6270" b="9601"/>
          <a:stretch/>
        </p:blipFill>
        <p:spPr>
          <a:xfrm>
            <a:off x="5571480" y="1489460"/>
            <a:ext cx="3284521" cy="2589632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C6DCBD-7E4E-4E1D-9791-574BACA1E5C7}"/>
              </a:ext>
            </a:extLst>
          </p:cNvPr>
          <p:cNvSpPr txBox="1"/>
          <p:nvPr/>
        </p:nvSpPr>
        <p:spPr>
          <a:xfrm>
            <a:off x="5583505" y="1077501"/>
            <a:ext cx="315082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rbitron"/>
              </a:rPr>
              <a:t>Most common fighters' stance</a:t>
            </a:r>
          </a:p>
        </p:txBody>
      </p:sp>
      <p:pic>
        <p:nvPicPr>
          <p:cNvPr id="91" name="Picture 2" descr="Ironhack - Crunchbase Company Profile &amp;amp; Funding">
            <a:extLst>
              <a:ext uri="{FF2B5EF4-FFF2-40B4-BE49-F238E27FC236}">
                <a16:creationId xmlns:a16="http://schemas.microsoft.com/office/drawing/2014/main" id="{D1B1EB59-2678-4551-AF76-5065EBE01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220" y="2819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935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298E453C-7C2D-4A50-8CC1-FF1DE00C2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3" t="5810" r="11891" b="371"/>
          <a:stretch/>
        </p:blipFill>
        <p:spPr>
          <a:xfrm>
            <a:off x="321945" y="941886"/>
            <a:ext cx="6021771" cy="3711455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3AD341C-5A7C-4F5F-84CB-685EA5A67286}"/>
              </a:ext>
            </a:extLst>
          </p:cNvPr>
          <p:cNvSpPr txBox="1">
            <a:spLocks/>
          </p:cNvSpPr>
          <p:nvPr/>
        </p:nvSpPr>
        <p:spPr>
          <a:xfrm>
            <a:off x="941881" y="21303"/>
            <a:ext cx="7255954" cy="81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6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rbitron"/>
              <a:buNone/>
              <a:defRPr sz="36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800" b="1"/>
              <a:t>Fighters 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7C6115C4-2F59-4F25-83EC-4836863FEC06}"/>
              </a:ext>
            </a:extLst>
          </p:cNvPr>
          <p:cNvSpPr txBox="1">
            <a:spLocks/>
          </p:cNvSpPr>
          <p:nvPr/>
        </p:nvSpPr>
        <p:spPr>
          <a:xfrm>
            <a:off x="30973" y="252912"/>
            <a:ext cx="964007" cy="585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6000" b="0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Orbitron"/>
              <a:buNone/>
              <a:defRPr sz="12000" b="0" i="0" u="none" strike="noStrike" cap="none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3600" dirty="0"/>
              <a:t>02</a:t>
            </a:r>
          </a:p>
        </p:txBody>
      </p:sp>
      <p:pic>
        <p:nvPicPr>
          <p:cNvPr id="15" name="Picture 2" descr="Ironhack - Crunchbase Company Profile &amp;amp; Funding">
            <a:extLst>
              <a:ext uri="{FF2B5EF4-FFF2-40B4-BE49-F238E27FC236}">
                <a16:creationId xmlns:a16="http://schemas.microsoft.com/office/drawing/2014/main" id="{CF573753-2DEC-4D1E-BFBA-2E4DAC8C7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6DDF5DE-241C-4D43-AB61-F2BC9E933E64}"/>
              </a:ext>
            </a:extLst>
          </p:cNvPr>
          <p:cNvSpPr txBox="1"/>
          <p:nvPr/>
        </p:nvSpPr>
        <p:spPr>
          <a:xfrm>
            <a:off x="6453188" y="876300"/>
            <a:ext cx="233362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chemeClr val="bg1"/>
                </a:solidFill>
                <a:latin typeface="Orbitron"/>
              </a:rPr>
              <a:t>Percentage of fighters per Weight Category</a:t>
            </a:r>
          </a:p>
        </p:txBody>
      </p:sp>
    </p:spTree>
    <p:extLst>
      <p:ext uri="{BB962C8B-B14F-4D97-AF65-F5344CB8AC3E}">
        <p14:creationId xmlns:p14="http://schemas.microsoft.com/office/powerpoint/2010/main" val="364297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5"/>
          <p:cNvSpPr txBox="1">
            <a:spLocks noGrp="1"/>
          </p:cNvSpPr>
          <p:nvPr>
            <p:ph type="title"/>
          </p:nvPr>
        </p:nvSpPr>
        <p:spPr>
          <a:xfrm>
            <a:off x="3222050" y="1768338"/>
            <a:ext cx="5149200" cy="16606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Fights</a:t>
            </a:r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 idx="2"/>
          </p:nvPr>
        </p:nvSpPr>
        <p:spPr>
          <a:xfrm>
            <a:off x="984743" y="2199950"/>
            <a:ext cx="173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5" name="Google Shape;345;p35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5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2" descr="Ironhack - Crunchbase Company Profile &amp;amp; Funding">
            <a:extLst>
              <a:ext uri="{FF2B5EF4-FFF2-40B4-BE49-F238E27FC236}">
                <a16:creationId xmlns:a16="http://schemas.microsoft.com/office/drawing/2014/main" id="{4E606A88-34CF-41CA-8792-2EC90886C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3820" y="129540"/>
            <a:ext cx="541020" cy="5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0641339"/>
      </p:ext>
    </p:extLst>
  </p:cSld>
  <p:clrMapOvr>
    <a:masterClrMapping/>
  </p:clrMapOvr>
</p:sld>
</file>

<file path=ppt/theme/theme1.xml><?xml version="1.0" encoding="utf-8"?>
<a:theme xmlns:a="http://schemas.openxmlformats.org/drawingml/2006/main" name="eSports Campaign by Slidesgo">
  <a:themeElements>
    <a:clrScheme name="Simple Light">
      <a:dk1>
        <a:srgbClr val="000000"/>
      </a:dk1>
      <a:lt1>
        <a:srgbClr val="FFFFFF"/>
      </a:lt1>
      <a:dk2>
        <a:srgbClr val="474747"/>
      </a:dk2>
      <a:lt2>
        <a:srgbClr val="EEEEEE"/>
      </a:lt2>
      <a:accent1>
        <a:srgbClr val="FF111E"/>
      </a:accent1>
      <a:accent2>
        <a:srgbClr val="EEEEEE"/>
      </a:accent2>
      <a:accent3>
        <a:srgbClr val="474747"/>
      </a:accent3>
      <a:accent4>
        <a:srgbClr val="FFFFFF"/>
      </a:accent4>
      <a:accent5>
        <a:srgbClr val="000000"/>
      </a:accent5>
      <a:accent6>
        <a:srgbClr val="FF111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461576DF156D42861071A611BA3B77" ma:contentTypeVersion="2" ma:contentTypeDescription="Create a new document." ma:contentTypeScope="" ma:versionID="6cee8ce5945409b11d949d288cb5d3f0">
  <xsd:schema xmlns:xsd="http://www.w3.org/2001/XMLSchema" xmlns:xs="http://www.w3.org/2001/XMLSchema" xmlns:p="http://schemas.microsoft.com/office/2006/metadata/properties" xmlns:ns3="41214922-003d-4fc6-a9e1-d51955047bfc" targetNamespace="http://schemas.microsoft.com/office/2006/metadata/properties" ma:root="true" ma:fieldsID="18c19d5d7d805130e24decad7e1b13e5" ns3:_="">
    <xsd:import namespace="41214922-003d-4fc6-a9e1-d51955047bf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214922-003d-4fc6-a9e1-d51955047b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FCB6407-2F9D-4380-8F7A-BB0FD4BCAAF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03B0E8-7B24-464F-94AF-ED651EB50DB7}">
  <ds:schemaRefs>
    <ds:schemaRef ds:uri="41214922-003d-4fc6-a9e1-d51955047bf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89D9B66-08B7-42EE-B875-CD90D7C706A2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41214922-003d-4fc6-a9e1-d51955047bfc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657</Words>
  <Application>Microsoft Office PowerPoint</Application>
  <PresentationFormat>Presentación en pantalla (16:9)</PresentationFormat>
  <Paragraphs>173</Paragraphs>
  <Slides>18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Open Sans</vt:lpstr>
      <vt:lpstr>Arial</vt:lpstr>
      <vt:lpstr>Orbitron Regular</vt:lpstr>
      <vt:lpstr>Comfortaa</vt:lpstr>
      <vt:lpstr>Orbitron</vt:lpstr>
      <vt:lpstr>eSports Campaign by Slidesgo</vt:lpstr>
      <vt:lpstr>Presentación de PowerPoint</vt:lpstr>
      <vt:lpstr>01</vt:lpstr>
      <vt:lpstr>What is the UFC?</vt:lpstr>
      <vt:lpstr>What is the</vt:lpstr>
      <vt:lpstr>What is the UFC</vt:lpstr>
      <vt:lpstr>Fighters</vt:lpstr>
      <vt:lpstr>Presentación de PowerPoint</vt:lpstr>
      <vt:lpstr>Presentación de PowerPoint</vt:lpstr>
      <vt:lpstr>Fights</vt:lpstr>
      <vt:lpstr>Presentación de PowerPoint</vt:lpstr>
      <vt:lpstr>Presentación de PowerPoint</vt:lpstr>
      <vt:lpstr>Presentación de PowerPoint</vt:lpstr>
      <vt:lpstr>Predicting an UFC fight?</vt:lpstr>
      <vt:lpstr>Presentación de PowerPoint</vt:lpstr>
      <vt:lpstr>Presentación de PowerPoint</vt:lpstr>
      <vt:lpstr>Conclusions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Sergio Pena Munoz</cp:lastModifiedBy>
  <cp:revision>368</cp:revision>
  <dcterms:modified xsi:type="dcterms:W3CDTF">2021-09-10T15:18:05Z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0x0101005A461576DF156D42861071A611BA3B77</vt:lpwstr>
  </property>
</Properties>
</file>